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4" r:id="rId8"/>
    <p:sldId id="263" r:id="rId9"/>
    <p:sldId id="265" r:id="rId10"/>
    <p:sldId id="266"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0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31" d="100"/>
          <a:sy n="131" d="100"/>
        </p:scale>
        <p:origin x="35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648D1-A780-4C1E-A9D1-CEED3A6CE78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E2A7A7E-5742-4544-B434-164FFB025A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244979A-86BA-4F5F-8B03-72C242C9D68B}"/>
              </a:ext>
            </a:extLst>
          </p:cNvPr>
          <p:cNvSpPr>
            <a:spLocks noGrp="1"/>
          </p:cNvSpPr>
          <p:nvPr>
            <p:ph type="dt" sz="half" idx="10"/>
          </p:nvPr>
        </p:nvSpPr>
        <p:spPr/>
        <p:txBody>
          <a:bodyPr/>
          <a:lstStyle/>
          <a:p>
            <a:fld id="{7384A853-2D93-4A0C-BB3C-0A5159DF0988}" type="datetimeFigureOut">
              <a:rPr lang="fr-FR" smtClean="0"/>
              <a:t>20/03/2021</a:t>
            </a:fld>
            <a:endParaRPr lang="fr-FR"/>
          </a:p>
        </p:txBody>
      </p:sp>
      <p:sp>
        <p:nvSpPr>
          <p:cNvPr id="5" name="Espace réservé du pied de page 4">
            <a:extLst>
              <a:ext uri="{FF2B5EF4-FFF2-40B4-BE49-F238E27FC236}">
                <a16:creationId xmlns:a16="http://schemas.microsoft.com/office/drawing/2014/main" id="{D59547B1-72A1-45DC-B2FF-2CAA30241B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F295241-BE12-499B-BC2B-AD892FEABCF3}"/>
              </a:ext>
            </a:extLst>
          </p:cNvPr>
          <p:cNvSpPr>
            <a:spLocks noGrp="1"/>
          </p:cNvSpPr>
          <p:nvPr>
            <p:ph type="sldNum" sz="quarter" idx="12"/>
          </p:nvPr>
        </p:nvSpPr>
        <p:spPr/>
        <p:txBody>
          <a:bodyPr/>
          <a:lstStyle/>
          <a:p>
            <a:fld id="{EA143178-4D7C-4352-903E-F3A75ACB29A6}" type="slidenum">
              <a:rPr lang="fr-FR" smtClean="0"/>
              <a:t>‹N°›</a:t>
            </a:fld>
            <a:endParaRPr lang="fr-FR"/>
          </a:p>
        </p:txBody>
      </p:sp>
    </p:spTree>
    <p:extLst>
      <p:ext uri="{BB962C8B-B14F-4D97-AF65-F5344CB8AC3E}">
        <p14:creationId xmlns:p14="http://schemas.microsoft.com/office/powerpoint/2010/main" val="2056109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8B29A4-CA7A-4F0A-9810-2EA168BA384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298C58F-408D-4D69-82A8-B24CD6AF486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DFADA1-0619-4DD2-890D-A293930BB71B}"/>
              </a:ext>
            </a:extLst>
          </p:cNvPr>
          <p:cNvSpPr>
            <a:spLocks noGrp="1"/>
          </p:cNvSpPr>
          <p:nvPr>
            <p:ph type="dt" sz="half" idx="10"/>
          </p:nvPr>
        </p:nvSpPr>
        <p:spPr/>
        <p:txBody>
          <a:bodyPr/>
          <a:lstStyle/>
          <a:p>
            <a:fld id="{7384A853-2D93-4A0C-BB3C-0A5159DF0988}" type="datetimeFigureOut">
              <a:rPr lang="fr-FR" smtClean="0"/>
              <a:t>20/03/2021</a:t>
            </a:fld>
            <a:endParaRPr lang="fr-FR"/>
          </a:p>
        </p:txBody>
      </p:sp>
      <p:sp>
        <p:nvSpPr>
          <p:cNvPr id="5" name="Espace réservé du pied de page 4">
            <a:extLst>
              <a:ext uri="{FF2B5EF4-FFF2-40B4-BE49-F238E27FC236}">
                <a16:creationId xmlns:a16="http://schemas.microsoft.com/office/drawing/2014/main" id="{6305CD0D-90FE-4A80-B937-DBE52E4D59F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F7A2E8-093D-4F43-A90D-2B6B27BF127E}"/>
              </a:ext>
            </a:extLst>
          </p:cNvPr>
          <p:cNvSpPr>
            <a:spLocks noGrp="1"/>
          </p:cNvSpPr>
          <p:nvPr>
            <p:ph type="sldNum" sz="quarter" idx="12"/>
          </p:nvPr>
        </p:nvSpPr>
        <p:spPr/>
        <p:txBody>
          <a:bodyPr/>
          <a:lstStyle/>
          <a:p>
            <a:fld id="{EA143178-4D7C-4352-903E-F3A75ACB29A6}" type="slidenum">
              <a:rPr lang="fr-FR" smtClean="0"/>
              <a:t>‹N°›</a:t>
            </a:fld>
            <a:endParaRPr lang="fr-FR"/>
          </a:p>
        </p:txBody>
      </p:sp>
    </p:spTree>
    <p:extLst>
      <p:ext uri="{BB962C8B-B14F-4D97-AF65-F5344CB8AC3E}">
        <p14:creationId xmlns:p14="http://schemas.microsoft.com/office/powerpoint/2010/main" val="311857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95D09E2-2891-4AFD-805E-DA4E9E97473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A655E4F-F726-4CBA-B1C0-F9DB74264FF7}"/>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C3BAE3-5A97-4945-9D41-5085142D9F09}"/>
              </a:ext>
            </a:extLst>
          </p:cNvPr>
          <p:cNvSpPr>
            <a:spLocks noGrp="1"/>
          </p:cNvSpPr>
          <p:nvPr>
            <p:ph type="dt" sz="half" idx="10"/>
          </p:nvPr>
        </p:nvSpPr>
        <p:spPr/>
        <p:txBody>
          <a:bodyPr/>
          <a:lstStyle/>
          <a:p>
            <a:fld id="{7384A853-2D93-4A0C-BB3C-0A5159DF0988}" type="datetimeFigureOut">
              <a:rPr lang="fr-FR" smtClean="0"/>
              <a:t>20/03/2021</a:t>
            </a:fld>
            <a:endParaRPr lang="fr-FR"/>
          </a:p>
        </p:txBody>
      </p:sp>
      <p:sp>
        <p:nvSpPr>
          <p:cNvPr id="5" name="Espace réservé du pied de page 4">
            <a:extLst>
              <a:ext uri="{FF2B5EF4-FFF2-40B4-BE49-F238E27FC236}">
                <a16:creationId xmlns:a16="http://schemas.microsoft.com/office/drawing/2014/main" id="{7F3F8919-0334-4F0D-84B6-62A6FEB21A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C6F638E-3FBB-4300-B6F2-FB58B3248AFB}"/>
              </a:ext>
            </a:extLst>
          </p:cNvPr>
          <p:cNvSpPr>
            <a:spLocks noGrp="1"/>
          </p:cNvSpPr>
          <p:nvPr>
            <p:ph type="sldNum" sz="quarter" idx="12"/>
          </p:nvPr>
        </p:nvSpPr>
        <p:spPr/>
        <p:txBody>
          <a:bodyPr/>
          <a:lstStyle/>
          <a:p>
            <a:fld id="{EA143178-4D7C-4352-903E-F3A75ACB29A6}" type="slidenum">
              <a:rPr lang="fr-FR" smtClean="0"/>
              <a:t>‹N°›</a:t>
            </a:fld>
            <a:endParaRPr lang="fr-FR"/>
          </a:p>
        </p:txBody>
      </p:sp>
    </p:spTree>
    <p:extLst>
      <p:ext uri="{BB962C8B-B14F-4D97-AF65-F5344CB8AC3E}">
        <p14:creationId xmlns:p14="http://schemas.microsoft.com/office/powerpoint/2010/main" val="391294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57DA65-B821-4179-BD98-FB64030717E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3BCF8B9-FE6E-4F2A-807E-9112BA371A38}"/>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204BBF2-21B6-478E-ABCA-E98870944A35}"/>
              </a:ext>
            </a:extLst>
          </p:cNvPr>
          <p:cNvSpPr>
            <a:spLocks noGrp="1"/>
          </p:cNvSpPr>
          <p:nvPr>
            <p:ph type="dt" sz="half" idx="10"/>
          </p:nvPr>
        </p:nvSpPr>
        <p:spPr/>
        <p:txBody>
          <a:bodyPr/>
          <a:lstStyle/>
          <a:p>
            <a:fld id="{7384A853-2D93-4A0C-BB3C-0A5159DF0988}" type="datetimeFigureOut">
              <a:rPr lang="fr-FR" smtClean="0"/>
              <a:t>20/03/2021</a:t>
            </a:fld>
            <a:endParaRPr lang="fr-FR"/>
          </a:p>
        </p:txBody>
      </p:sp>
      <p:sp>
        <p:nvSpPr>
          <p:cNvPr id="5" name="Espace réservé du pied de page 4">
            <a:extLst>
              <a:ext uri="{FF2B5EF4-FFF2-40B4-BE49-F238E27FC236}">
                <a16:creationId xmlns:a16="http://schemas.microsoft.com/office/drawing/2014/main" id="{DB51A119-0D76-4060-A896-2FFEE958D0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22EEB3-109E-486C-B0EF-2E528A854C4A}"/>
              </a:ext>
            </a:extLst>
          </p:cNvPr>
          <p:cNvSpPr>
            <a:spLocks noGrp="1"/>
          </p:cNvSpPr>
          <p:nvPr>
            <p:ph type="sldNum" sz="quarter" idx="12"/>
          </p:nvPr>
        </p:nvSpPr>
        <p:spPr/>
        <p:txBody>
          <a:bodyPr/>
          <a:lstStyle/>
          <a:p>
            <a:fld id="{EA143178-4D7C-4352-903E-F3A75ACB29A6}" type="slidenum">
              <a:rPr lang="fr-FR" smtClean="0"/>
              <a:t>‹N°›</a:t>
            </a:fld>
            <a:endParaRPr lang="fr-FR"/>
          </a:p>
        </p:txBody>
      </p:sp>
    </p:spTree>
    <p:extLst>
      <p:ext uri="{BB962C8B-B14F-4D97-AF65-F5344CB8AC3E}">
        <p14:creationId xmlns:p14="http://schemas.microsoft.com/office/powerpoint/2010/main" val="311091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1EA16B-60D0-4555-8A3E-04705570414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CB3B1B6-F13E-41A8-A7E7-95501CF83E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B5C072E-13E1-4C11-921A-8401E8856079}"/>
              </a:ext>
            </a:extLst>
          </p:cNvPr>
          <p:cNvSpPr>
            <a:spLocks noGrp="1"/>
          </p:cNvSpPr>
          <p:nvPr>
            <p:ph type="dt" sz="half" idx="10"/>
          </p:nvPr>
        </p:nvSpPr>
        <p:spPr/>
        <p:txBody>
          <a:bodyPr/>
          <a:lstStyle/>
          <a:p>
            <a:fld id="{7384A853-2D93-4A0C-BB3C-0A5159DF0988}" type="datetimeFigureOut">
              <a:rPr lang="fr-FR" smtClean="0"/>
              <a:t>20/03/2021</a:t>
            </a:fld>
            <a:endParaRPr lang="fr-FR"/>
          </a:p>
        </p:txBody>
      </p:sp>
      <p:sp>
        <p:nvSpPr>
          <p:cNvPr id="5" name="Espace réservé du pied de page 4">
            <a:extLst>
              <a:ext uri="{FF2B5EF4-FFF2-40B4-BE49-F238E27FC236}">
                <a16:creationId xmlns:a16="http://schemas.microsoft.com/office/drawing/2014/main" id="{E3E21B11-7C7A-4741-97BA-FD64E1817B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668B48-17E8-487E-9EF6-3FE158E8AE65}"/>
              </a:ext>
            </a:extLst>
          </p:cNvPr>
          <p:cNvSpPr>
            <a:spLocks noGrp="1"/>
          </p:cNvSpPr>
          <p:nvPr>
            <p:ph type="sldNum" sz="quarter" idx="12"/>
          </p:nvPr>
        </p:nvSpPr>
        <p:spPr/>
        <p:txBody>
          <a:bodyPr/>
          <a:lstStyle/>
          <a:p>
            <a:fld id="{EA143178-4D7C-4352-903E-F3A75ACB29A6}" type="slidenum">
              <a:rPr lang="fr-FR" smtClean="0"/>
              <a:t>‹N°›</a:t>
            </a:fld>
            <a:endParaRPr lang="fr-FR"/>
          </a:p>
        </p:txBody>
      </p:sp>
    </p:spTree>
    <p:extLst>
      <p:ext uri="{BB962C8B-B14F-4D97-AF65-F5344CB8AC3E}">
        <p14:creationId xmlns:p14="http://schemas.microsoft.com/office/powerpoint/2010/main" val="314964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F14D1C-A8A4-4CAB-9290-30ABD8DA98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B911D6A-4F19-42ED-B32E-2DAE8190C799}"/>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91741EF-5D89-41B7-959C-D8EDB887AD17}"/>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0794AB6-F144-433E-8B6F-26F2BD0F6FC8}"/>
              </a:ext>
            </a:extLst>
          </p:cNvPr>
          <p:cNvSpPr>
            <a:spLocks noGrp="1"/>
          </p:cNvSpPr>
          <p:nvPr>
            <p:ph type="dt" sz="half" idx="10"/>
          </p:nvPr>
        </p:nvSpPr>
        <p:spPr/>
        <p:txBody>
          <a:bodyPr/>
          <a:lstStyle/>
          <a:p>
            <a:fld id="{7384A853-2D93-4A0C-BB3C-0A5159DF0988}" type="datetimeFigureOut">
              <a:rPr lang="fr-FR" smtClean="0"/>
              <a:t>20/03/2021</a:t>
            </a:fld>
            <a:endParaRPr lang="fr-FR"/>
          </a:p>
        </p:txBody>
      </p:sp>
      <p:sp>
        <p:nvSpPr>
          <p:cNvPr id="6" name="Espace réservé du pied de page 5">
            <a:extLst>
              <a:ext uri="{FF2B5EF4-FFF2-40B4-BE49-F238E27FC236}">
                <a16:creationId xmlns:a16="http://schemas.microsoft.com/office/drawing/2014/main" id="{D20A1455-3A76-421D-AABF-918C5DE0227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42F08E3-6AD5-4408-AEA3-4B22FA18C7E4}"/>
              </a:ext>
            </a:extLst>
          </p:cNvPr>
          <p:cNvSpPr>
            <a:spLocks noGrp="1"/>
          </p:cNvSpPr>
          <p:nvPr>
            <p:ph type="sldNum" sz="quarter" idx="12"/>
          </p:nvPr>
        </p:nvSpPr>
        <p:spPr/>
        <p:txBody>
          <a:bodyPr/>
          <a:lstStyle/>
          <a:p>
            <a:fld id="{EA143178-4D7C-4352-903E-F3A75ACB29A6}" type="slidenum">
              <a:rPr lang="fr-FR" smtClean="0"/>
              <a:t>‹N°›</a:t>
            </a:fld>
            <a:endParaRPr lang="fr-FR"/>
          </a:p>
        </p:txBody>
      </p:sp>
    </p:spTree>
    <p:extLst>
      <p:ext uri="{BB962C8B-B14F-4D97-AF65-F5344CB8AC3E}">
        <p14:creationId xmlns:p14="http://schemas.microsoft.com/office/powerpoint/2010/main" val="198503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005C7-F3FC-43F6-A386-EDA7FDC3EEA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08E1C39-B3CA-469A-8228-C2C5D8723F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FE00D817-B07A-4007-B316-521A00938A0C}"/>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59C5A55-EA77-4E88-957E-836D66A82E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EA78B40C-13F0-47A0-A610-D948727D739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2406409-2931-4D6C-AB74-CB5BA95F46CE}"/>
              </a:ext>
            </a:extLst>
          </p:cNvPr>
          <p:cNvSpPr>
            <a:spLocks noGrp="1"/>
          </p:cNvSpPr>
          <p:nvPr>
            <p:ph type="dt" sz="half" idx="10"/>
          </p:nvPr>
        </p:nvSpPr>
        <p:spPr/>
        <p:txBody>
          <a:bodyPr/>
          <a:lstStyle/>
          <a:p>
            <a:fld id="{7384A853-2D93-4A0C-BB3C-0A5159DF0988}" type="datetimeFigureOut">
              <a:rPr lang="fr-FR" smtClean="0"/>
              <a:t>20/03/2021</a:t>
            </a:fld>
            <a:endParaRPr lang="fr-FR"/>
          </a:p>
        </p:txBody>
      </p:sp>
      <p:sp>
        <p:nvSpPr>
          <p:cNvPr id="8" name="Espace réservé du pied de page 7">
            <a:extLst>
              <a:ext uri="{FF2B5EF4-FFF2-40B4-BE49-F238E27FC236}">
                <a16:creationId xmlns:a16="http://schemas.microsoft.com/office/drawing/2014/main" id="{130FC4C2-534A-498F-9618-966FB2D32A4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922C5DD-088F-460D-9A1E-1EF41F3E1B5E}"/>
              </a:ext>
            </a:extLst>
          </p:cNvPr>
          <p:cNvSpPr>
            <a:spLocks noGrp="1"/>
          </p:cNvSpPr>
          <p:nvPr>
            <p:ph type="sldNum" sz="quarter" idx="12"/>
          </p:nvPr>
        </p:nvSpPr>
        <p:spPr/>
        <p:txBody>
          <a:bodyPr/>
          <a:lstStyle/>
          <a:p>
            <a:fld id="{EA143178-4D7C-4352-903E-F3A75ACB29A6}" type="slidenum">
              <a:rPr lang="fr-FR" smtClean="0"/>
              <a:t>‹N°›</a:t>
            </a:fld>
            <a:endParaRPr lang="fr-FR"/>
          </a:p>
        </p:txBody>
      </p:sp>
    </p:spTree>
    <p:extLst>
      <p:ext uri="{BB962C8B-B14F-4D97-AF65-F5344CB8AC3E}">
        <p14:creationId xmlns:p14="http://schemas.microsoft.com/office/powerpoint/2010/main" val="673635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634721-8E48-4210-8E17-5A2F1CC87DD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07B8143-BDA2-4967-A061-8795EF7B23C2}"/>
              </a:ext>
            </a:extLst>
          </p:cNvPr>
          <p:cNvSpPr>
            <a:spLocks noGrp="1"/>
          </p:cNvSpPr>
          <p:nvPr>
            <p:ph type="dt" sz="half" idx="10"/>
          </p:nvPr>
        </p:nvSpPr>
        <p:spPr/>
        <p:txBody>
          <a:bodyPr/>
          <a:lstStyle/>
          <a:p>
            <a:fld id="{7384A853-2D93-4A0C-BB3C-0A5159DF0988}" type="datetimeFigureOut">
              <a:rPr lang="fr-FR" smtClean="0"/>
              <a:t>20/03/2021</a:t>
            </a:fld>
            <a:endParaRPr lang="fr-FR"/>
          </a:p>
        </p:txBody>
      </p:sp>
      <p:sp>
        <p:nvSpPr>
          <p:cNvPr id="4" name="Espace réservé du pied de page 3">
            <a:extLst>
              <a:ext uri="{FF2B5EF4-FFF2-40B4-BE49-F238E27FC236}">
                <a16:creationId xmlns:a16="http://schemas.microsoft.com/office/drawing/2014/main" id="{E1629870-0F6A-4D2F-949C-97C89A4A3E0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41CB5BA-0AE1-4D1C-873C-9B429DBF1342}"/>
              </a:ext>
            </a:extLst>
          </p:cNvPr>
          <p:cNvSpPr>
            <a:spLocks noGrp="1"/>
          </p:cNvSpPr>
          <p:nvPr>
            <p:ph type="sldNum" sz="quarter" idx="12"/>
          </p:nvPr>
        </p:nvSpPr>
        <p:spPr/>
        <p:txBody>
          <a:bodyPr/>
          <a:lstStyle/>
          <a:p>
            <a:fld id="{EA143178-4D7C-4352-903E-F3A75ACB29A6}" type="slidenum">
              <a:rPr lang="fr-FR" smtClean="0"/>
              <a:t>‹N°›</a:t>
            </a:fld>
            <a:endParaRPr lang="fr-FR"/>
          </a:p>
        </p:txBody>
      </p:sp>
    </p:spTree>
    <p:extLst>
      <p:ext uri="{BB962C8B-B14F-4D97-AF65-F5344CB8AC3E}">
        <p14:creationId xmlns:p14="http://schemas.microsoft.com/office/powerpoint/2010/main" val="394922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ABCCEF1-08C5-4608-B6A0-4AE8E49AD2E2}"/>
              </a:ext>
            </a:extLst>
          </p:cNvPr>
          <p:cNvSpPr>
            <a:spLocks noGrp="1"/>
          </p:cNvSpPr>
          <p:nvPr>
            <p:ph type="dt" sz="half" idx="10"/>
          </p:nvPr>
        </p:nvSpPr>
        <p:spPr/>
        <p:txBody>
          <a:bodyPr/>
          <a:lstStyle/>
          <a:p>
            <a:fld id="{7384A853-2D93-4A0C-BB3C-0A5159DF0988}" type="datetimeFigureOut">
              <a:rPr lang="fr-FR" smtClean="0"/>
              <a:t>20/03/2021</a:t>
            </a:fld>
            <a:endParaRPr lang="fr-FR"/>
          </a:p>
        </p:txBody>
      </p:sp>
      <p:sp>
        <p:nvSpPr>
          <p:cNvPr id="3" name="Espace réservé du pied de page 2">
            <a:extLst>
              <a:ext uri="{FF2B5EF4-FFF2-40B4-BE49-F238E27FC236}">
                <a16:creationId xmlns:a16="http://schemas.microsoft.com/office/drawing/2014/main" id="{7B16E6A3-CB2B-4A16-B4B7-89B93FFF8EC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3600BF9-E423-4EBB-86D3-392A0D8EA4AB}"/>
              </a:ext>
            </a:extLst>
          </p:cNvPr>
          <p:cNvSpPr>
            <a:spLocks noGrp="1"/>
          </p:cNvSpPr>
          <p:nvPr>
            <p:ph type="sldNum" sz="quarter" idx="12"/>
          </p:nvPr>
        </p:nvSpPr>
        <p:spPr/>
        <p:txBody>
          <a:bodyPr/>
          <a:lstStyle/>
          <a:p>
            <a:fld id="{EA143178-4D7C-4352-903E-F3A75ACB29A6}" type="slidenum">
              <a:rPr lang="fr-FR" smtClean="0"/>
              <a:t>‹N°›</a:t>
            </a:fld>
            <a:endParaRPr lang="fr-FR"/>
          </a:p>
        </p:txBody>
      </p:sp>
    </p:spTree>
    <p:extLst>
      <p:ext uri="{BB962C8B-B14F-4D97-AF65-F5344CB8AC3E}">
        <p14:creationId xmlns:p14="http://schemas.microsoft.com/office/powerpoint/2010/main" val="73279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A4D83A-8B42-4904-A1EA-FB584224A2E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01D699D-EC84-46ED-A589-8642F1F25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3C366F4-8831-403B-9B32-911D63003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3DEAB35-80BD-46B5-9D99-E34AC7C5617E}"/>
              </a:ext>
            </a:extLst>
          </p:cNvPr>
          <p:cNvSpPr>
            <a:spLocks noGrp="1"/>
          </p:cNvSpPr>
          <p:nvPr>
            <p:ph type="dt" sz="half" idx="10"/>
          </p:nvPr>
        </p:nvSpPr>
        <p:spPr/>
        <p:txBody>
          <a:bodyPr/>
          <a:lstStyle/>
          <a:p>
            <a:fld id="{7384A853-2D93-4A0C-BB3C-0A5159DF0988}" type="datetimeFigureOut">
              <a:rPr lang="fr-FR" smtClean="0"/>
              <a:t>20/03/2021</a:t>
            </a:fld>
            <a:endParaRPr lang="fr-FR"/>
          </a:p>
        </p:txBody>
      </p:sp>
      <p:sp>
        <p:nvSpPr>
          <p:cNvPr id="6" name="Espace réservé du pied de page 5">
            <a:extLst>
              <a:ext uri="{FF2B5EF4-FFF2-40B4-BE49-F238E27FC236}">
                <a16:creationId xmlns:a16="http://schemas.microsoft.com/office/drawing/2014/main" id="{6F706EA3-9799-4396-B9FA-2D9CF1A192E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0BD6A8D-8A6F-44EB-A5F0-337CCB8C1CD3}"/>
              </a:ext>
            </a:extLst>
          </p:cNvPr>
          <p:cNvSpPr>
            <a:spLocks noGrp="1"/>
          </p:cNvSpPr>
          <p:nvPr>
            <p:ph type="sldNum" sz="quarter" idx="12"/>
          </p:nvPr>
        </p:nvSpPr>
        <p:spPr/>
        <p:txBody>
          <a:bodyPr/>
          <a:lstStyle/>
          <a:p>
            <a:fld id="{EA143178-4D7C-4352-903E-F3A75ACB29A6}" type="slidenum">
              <a:rPr lang="fr-FR" smtClean="0"/>
              <a:t>‹N°›</a:t>
            </a:fld>
            <a:endParaRPr lang="fr-FR"/>
          </a:p>
        </p:txBody>
      </p:sp>
    </p:spTree>
    <p:extLst>
      <p:ext uri="{BB962C8B-B14F-4D97-AF65-F5344CB8AC3E}">
        <p14:creationId xmlns:p14="http://schemas.microsoft.com/office/powerpoint/2010/main" val="3248881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4B99A5-E3F2-451B-9E26-51CEB23AF2B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4BDEFC8-83F7-463E-8BAA-1E026C35D2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E31C662-4A72-449E-BFD6-CB42574A8C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B02BCA4-A844-4283-A8AD-E260CA623060}"/>
              </a:ext>
            </a:extLst>
          </p:cNvPr>
          <p:cNvSpPr>
            <a:spLocks noGrp="1"/>
          </p:cNvSpPr>
          <p:nvPr>
            <p:ph type="dt" sz="half" idx="10"/>
          </p:nvPr>
        </p:nvSpPr>
        <p:spPr/>
        <p:txBody>
          <a:bodyPr/>
          <a:lstStyle/>
          <a:p>
            <a:fld id="{7384A853-2D93-4A0C-BB3C-0A5159DF0988}" type="datetimeFigureOut">
              <a:rPr lang="fr-FR" smtClean="0"/>
              <a:t>20/03/2021</a:t>
            </a:fld>
            <a:endParaRPr lang="fr-FR"/>
          </a:p>
        </p:txBody>
      </p:sp>
      <p:sp>
        <p:nvSpPr>
          <p:cNvPr id="6" name="Espace réservé du pied de page 5">
            <a:extLst>
              <a:ext uri="{FF2B5EF4-FFF2-40B4-BE49-F238E27FC236}">
                <a16:creationId xmlns:a16="http://schemas.microsoft.com/office/drawing/2014/main" id="{8982DDBB-B13D-4761-8CA3-D26AA3425B3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1E7FA66-A7FA-494A-8B7A-D20F79E9D8AC}"/>
              </a:ext>
            </a:extLst>
          </p:cNvPr>
          <p:cNvSpPr>
            <a:spLocks noGrp="1"/>
          </p:cNvSpPr>
          <p:nvPr>
            <p:ph type="sldNum" sz="quarter" idx="12"/>
          </p:nvPr>
        </p:nvSpPr>
        <p:spPr/>
        <p:txBody>
          <a:bodyPr/>
          <a:lstStyle/>
          <a:p>
            <a:fld id="{EA143178-4D7C-4352-903E-F3A75ACB29A6}" type="slidenum">
              <a:rPr lang="fr-FR" smtClean="0"/>
              <a:t>‹N°›</a:t>
            </a:fld>
            <a:endParaRPr lang="fr-FR"/>
          </a:p>
        </p:txBody>
      </p:sp>
    </p:spTree>
    <p:extLst>
      <p:ext uri="{BB962C8B-B14F-4D97-AF65-F5344CB8AC3E}">
        <p14:creationId xmlns:p14="http://schemas.microsoft.com/office/powerpoint/2010/main" val="49021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D19D9D-7598-4006-9AD3-BA6D0F9C90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E9C843C-3A2F-4227-A9F5-9F4860E1E9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8B5AF3-B472-499B-8B20-37FEB8532F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4A853-2D93-4A0C-BB3C-0A5159DF0988}" type="datetimeFigureOut">
              <a:rPr lang="fr-FR" smtClean="0"/>
              <a:t>20/03/2021</a:t>
            </a:fld>
            <a:endParaRPr lang="fr-FR"/>
          </a:p>
        </p:txBody>
      </p:sp>
      <p:sp>
        <p:nvSpPr>
          <p:cNvPr id="5" name="Espace réservé du pied de page 4">
            <a:extLst>
              <a:ext uri="{FF2B5EF4-FFF2-40B4-BE49-F238E27FC236}">
                <a16:creationId xmlns:a16="http://schemas.microsoft.com/office/drawing/2014/main" id="{58595A7F-9B39-4ECE-88D0-C3B2AFB2A7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2C4E51C-C458-4B28-AE59-0CF3C46158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43178-4D7C-4352-903E-F3A75ACB29A6}" type="slidenum">
              <a:rPr lang="fr-FR" smtClean="0"/>
              <a:t>‹N°›</a:t>
            </a:fld>
            <a:endParaRPr lang="fr-FR"/>
          </a:p>
        </p:txBody>
      </p:sp>
    </p:spTree>
    <p:extLst>
      <p:ext uri="{BB962C8B-B14F-4D97-AF65-F5344CB8AC3E}">
        <p14:creationId xmlns:p14="http://schemas.microsoft.com/office/powerpoint/2010/main" val="1529009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6F9A5B-5F3C-4CB2-B27F-CBC0B55BF195}"/>
              </a:ext>
            </a:extLst>
          </p:cNvPr>
          <p:cNvSpPr/>
          <p:nvPr/>
        </p:nvSpPr>
        <p:spPr>
          <a:xfrm>
            <a:off x="3161944" y="832506"/>
            <a:ext cx="5150840" cy="12919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C2A009C-0A44-4162-A046-52EC52DCFD9C}"/>
              </a:ext>
            </a:extLst>
          </p:cNvPr>
          <p:cNvSpPr>
            <a:spLocks noGrp="1"/>
          </p:cNvSpPr>
          <p:nvPr>
            <p:ph type="ctrTitle"/>
          </p:nvPr>
        </p:nvSpPr>
        <p:spPr>
          <a:xfrm>
            <a:off x="2973055" y="973839"/>
            <a:ext cx="5472218" cy="922901"/>
          </a:xfrm>
        </p:spPr>
        <p:txBody>
          <a:bodyPr/>
          <a:lstStyle/>
          <a:p>
            <a:r>
              <a:rPr lang="fr-FR" u="sng" dirty="0">
                <a:solidFill>
                  <a:srgbClr val="FF0000"/>
                </a:solidFill>
              </a:rPr>
              <a:t>Le harcèlement</a:t>
            </a:r>
          </a:p>
        </p:txBody>
      </p:sp>
      <p:pic>
        <p:nvPicPr>
          <p:cNvPr id="5" name="Image 4">
            <a:extLst>
              <a:ext uri="{FF2B5EF4-FFF2-40B4-BE49-F238E27FC236}">
                <a16:creationId xmlns:a16="http://schemas.microsoft.com/office/drawing/2014/main" id="{FE4260BF-F3AE-4D3B-AFF4-9D92FA8A2416}"/>
              </a:ext>
            </a:extLst>
          </p:cNvPr>
          <p:cNvPicPr>
            <a:picLocks noChangeAspect="1"/>
          </p:cNvPicPr>
          <p:nvPr/>
        </p:nvPicPr>
        <p:blipFill>
          <a:blip r:embed="rId2"/>
          <a:stretch>
            <a:fillRect/>
          </a:stretch>
        </p:blipFill>
        <p:spPr>
          <a:xfrm>
            <a:off x="4413765" y="2585259"/>
            <a:ext cx="2590800" cy="1762125"/>
          </a:xfrm>
          <a:prstGeom prst="rect">
            <a:avLst/>
          </a:prstGeom>
          <a:ln>
            <a:no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id="{61AC5E55-A823-47D3-AAE3-EF778BF4CE93}"/>
              </a:ext>
            </a:extLst>
          </p:cNvPr>
          <p:cNvSpPr/>
          <p:nvPr/>
        </p:nvSpPr>
        <p:spPr>
          <a:xfrm>
            <a:off x="4224313" y="2400919"/>
            <a:ext cx="2969703" cy="21308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6FED003E-0B44-41AE-974D-2C64EF179C45}"/>
              </a:ext>
            </a:extLst>
          </p:cNvPr>
          <p:cNvSpPr/>
          <p:nvPr/>
        </p:nvSpPr>
        <p:spPr>
          <a:xfrm>
            <a:off x="3254811" y="1009419"/>
            <a:ext cx="4965105" cy="92290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ulle narrative : rectangle 9">
            <a:extLst>
              <a:ext uri="{FF2B5EF4-FFF2-40B4-BE49-F238E27FC236}">
                <a16:creationId xmlns:a16="http://schemas.microsoft.com/office/drawing/2014/main" id="{5AA86740-C7A9-40A9-AD49-96AB64494265}"/>
              </a:ext>
            </a:extLst>
          </p:cNvPr>
          <p:cNvSpPr/>
          <p:nvPr/>
        </p:nvSpPr>
        <p:spPr>
          <a:xfrm rot="18954357">
            <a:off x="2523267" y="2711919"/>
            <a:ext cx="835650" cy="458886"/>
          </a:xfrm>
          <a:prstGeom prst="wedgeRectCallout">
            <a:avLst>
              <a:gd name="adj1" fmla="val 43088"/>
              <a:gd name="adj2" fmla="val 17787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Phylactère : pensées 10">
            <a:extLst>
              <a:ext uri="{FF2B5EF4-FFF2-40B4-BE49-F238E27FC236}">
                <a16:creationId xmlns:a16="http://schemas.microsoft.com/office/drawing/2014/main" id="{827CA55D-CED4-436C-B9BF-B495B8F8BE45}"/>
              </a:ext>
            </a:extLst>
          </p:cNvPr>
          <p:cNvSpPr/>
          <p:nvPr/>
        </p:nvSpPr>
        <p:spPr>
          <a:xfrm>
            <a:off x="7826271" y="2216579"/>
            <a:ext cx="2417599" cy="1449565"/>
          </a:xfrm>
          <a:prstGeom prst="cloudCallout">
            <a:avLst>
              <a:gd name="adj1" fmla="val -79865"/>
              <a:gd name="adj2" fmla="val 4540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Bulle narrative : ronde 11">
            <a:extLst>
              <a:ext uri="{FF2B5EF4-FFF2-40B4-BE49-F238E27FC236}">
                <a16:creationId xmlns:a16="http://schemas.microsoft.com/office/drawing/2014/main" id="{4724735D-2858-4688-8FB2-FFBF94759276}"/>
              </a:ext>
            </a:extLst>
          </p:cNvPr>
          <p:cNvSpPr/>
          <p:nvPr/>
        </p:nvSpPr>
        <p:spPr>
          <a:xfrm rot="5614415">
            <a:off x="7802741" y="4724036"/>
            <a:ext cx="1726250" cy="1034041"/>
          </a:xfrm>
          <a:prstGeom prst="wedgeEllipseCallout">
            <a:avLst>
              <a:gd name="adj1" fmla="val -33373"/>
              <a:gd name="adj2" fmla="val 13833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ulle narrative : rectangle à coins arrondis 12">
            <a:extLst>
              <a:ext uri="{FF2B5EF4-FFF2-40B4-BE49-F238E27FC236}">
                <a16:creationId xmlns:a16="http://schemas.microsoft.com/office/drawing/2014/main" id="{4806E0AF-3C9A-4A7C-9574-A60FECF4C1F9}"/>
              </a:ext>
            </a:extLst>
          </p:cNvPr>
          <p:cNvSpPr/>
          <p:nvPr/>
        </p:nvSpPr>
        <p:spPr>
          <a:xfrm rot="14167117">
            <a:off x="2662695" y="5072161"/>
            <a:ext cx="1302335" cy="905376"/>
          </a:xfrm>
          <a:prstGeom prst="wedgeRoundRectCallout">
            <a:avLst>
              <a:gd name="adj1" fmla="val 17822"/>
              <a:gd name="adj2" fmla="val 110070"/>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08D75E26-5E5C-4E5E-91B1-BB677A0432E4}"/>
              </a:ext>
            </a:extLst>
          </p:cNvPr>
          <p:cNvSpPr/>
          <p:nvPr/>
        </p:nvSpPr>
        <p:spPr>
          <a:xfrm>
            <a:off x="822976" y="0"/>
            <a:ext cx="914400" cy="6858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8" name="Image 17">
            <a:extLst>
              <a:ext uri="{FF2B5EF4-FFF2-40B4-BE49-F238E27FC236}">
                <a16:creationId xmlns:a16="http://schemas.microsoft.com/office/drawing/2014/main" id="{5E85D4A6-4BDF-44B7-B5A8-44F95AB45641}"/>
              </a:ext>
            </a:extLst>
          </p:cNvPr>
          <p:cNvPicPr>
            <a:picLocks noChangeAspect="1"/>
          </p:cNvPicPr>
          <p:nvPr/>
        </p:nvPicPr>
        <p:blipFill>
          <a:blip r:embed="rId3"/>
          <a:stretch>
            <a:fillRect/>
          </a:stretch>
        </p:blipFill>
        <p:spPr>
          <a:xfrm>
            <a:off x="10452907" y="0"/>
            <a:ext cx="924947" cy="6858000"/>
          </a:xfrm>
          <a:prstGeom prst="rect">
            <a:avLst/>
          </a:prstGeom>
        </p:spPr>
      </p:pic>
      <p:sp>
        <p:nvSpPr>
          <p:cNvPr id="19" name="ZoneTexte 18">
            <a:extLst>
              <a:ext uri="{FF2B5EF4-FFF2-40B4-BE49-F238E27FC236}">
                <a16:creationId xmlns:a16="http://schemas.microsoft.com/office/drawing/2014/main" id="{0C9B8855-2D47-4E60-B290-D8B8DF0A1C42}"/>
              </a:ext>
            </a:extLst>
          </p:cNvPr>
          <p:cNvSpPr txBox="1"/>
          <p:nvPr/>
        </p:nvSpPr>
        <p:spPr>
          <a:xfrm rot="18969865">
            <a:off x="2417439" y="2672433"/>
            <a:ext cx="1205755" cy="338554"/>
          </a:xfrm>
          <a:prstGeom prst="rect">
            <a:avLst/>
          </a:prstGeom>
          <a:noFill/>
        </p:spPr>
        <p:txBody>
          <a:bodyPr wrap="square" rtlCol="0">
            <a:spAutoFit/>
          </a:bodyPr>
          <a:lstStyle/>
          <a:p>
            <a:r>
              <a:rPr lang="fr-FR" sz="1600" dirty="0">
                <a:solidFill>
                  <a:schemeClr val="bg1"/>
                </a:solidFill>
              </a:rPr>
              <a:t>Violences</a:t>
            </a:r>
          </a:p>
        </p:txBody>
      </p:sp>
      <p:sp>
        <p:nvSpPr>
          <p:cNvPr id="20" name="ZoneTexte 19">
            <a:extLst>
              <a:ext uri="{FF2B5EF4-FFF2-40B4-BE49-F238E27FC236}">
                <a16:creationId xmlns:a16="http://schemas.microsoft.com/office/drawing/2014/main" id="{D7E32FBD-8A9C-48A0-9034-7042E280B846}"/>
              </a:ext>
            </a:extLst>
          </p:cNvPr>
          <p:cNvSpPr txBox="1"/>
          <p:nvPr/>
        </p:nvSpPr>
        <p:spPr>
          <a:xfrm rot="14144664">
            <a:off x="2614251" y="5340183"/>
            <a:ext cx="1281120" cy="369332"/>
          </a:xfrm>
          <a:prstGeom prst="rect">
            <a:avLst/>
          </a:prstGeom>
          <a:noFill/>
        </p:spPr>
        <p:txBody>
          <a:bodyPr wrap="none" rtlCol="0">
            <a:spAutoFit/>
          </a:bodyPr>
          <a:lstStyle/>
          <a:p>
            <a:r>
              <a:rPr lang="fr-FR" dirty="0">
                <a:solidFill>
                  <a:schemeClr val="bg1"/>
                </a:solidFill>
              </a:rPr>
              <a:t>ISOLEMENT</a:t>
            </a:r>
          </a:p>
        </p:txBody>
      </p:sp>
      <p:sp>
        <p:nvSpPr>
          <p:cNvPr id="21" name="ZoneTexte 20">
            <a:extLst>
              <a:ext uri="{FF2B5EF4-FFF2-40B4-BE49-F238E27FC236}">
                <a16:creationId xmlns:a16="http://schemas.microsoft.com/office/drawing/2014/main" id="{40513FBF-F11B-4CC6-9836-917F33B08549}"/>
              </a:ext>
            </a:extLst>
          </p:cNvPr>
          <p:cNvSpPr txBox="1"/>
          <p:nvPr/>
        </p:nvSpPr>
        <p:spPr>
          <a:xfrm>
            <a:off x="7994408" y="2618142"/>
            <a:ext cx="2249462" cy="492443"/>
          </a:xfrm>
          <a:prstGeom prst="rect">
            <a:avLst/>
          </a:prstGeom>
          <a:noFill/>
        </p:spPr>
        <p:txBody>
          <a:bodyPr wrap="none" rtlCol="0">
            <a:spAutoFit/>
          </a:bodyPr>
          <a:lstStyle/>
          <a:p>
            <a:r>
              <a:rPr lang="fr-FR" sz="2600" dirty="0">
                <a:solidFill>
                  <a:schemeClr val="bg1"/>
                </a:solidFill>
              </a:rPr>
              <a:t>Pensée sombre</a:t>
            </a:r>
          </a:p>
        </p:txBody>
      </p:sp>
      <p:cxnSp>
        <p:nvCxnSpPr>
          <p:cNvPr id="23" name="Connecteur droit avec flèche 22">
            <a:extLst>
              <a:ext uri="{FF2B5EF4-FFF2-40B4-BE49-F238E27FC236}">
                <a16:creationId xmlns:a16="http://schemas.microsoft.com/office/drawing/2014/main" id="{2E49F421-7FDA-4FE7-B1D5-9760E1478B04}"/>
              </a:ext>
            </a:extLst>
          </p:cNvPr>
          <p:cNvCxnSpPr>
            <a:cxnSpLocks/>
          </p:cNvCxnSpPr>
          <p:nvPr/>
        </p:nvCxnSpPr>
        <p:spPr>
          <a:xfrm>
            <a:off x="1879134" y="243281"/>
            <a:ext cx="836473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20B5B57E-4754-4782-BC0F-7CBC1E2E4921}"/>
              </a:ext>
            </a:extLst>
          </p:cNvPr>
          <p:cNvCxnSpPr>
            <a:cxnSpLocks/>
          </p:cNvCxnSpPr>
          <p:nvPr/>
        </p:nvCxnSpPr>
        <p:spPr>
          <a:xfrm flipH="1">
            <a:off x="1992461" y="6618914"/>
            <a:ext cx="814525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B0A72CD1-C5DF-4A2B-BC12-D27A9DF7AD03}"/>
              </a:ext>
            </a:extLst>
          </p:cNvPr>
          <p:cNvSpPr txBox="1"/>
          <p:nvPr/>
        </p:nvSpPr>
        <p:spPr>
          <a:xfrm rot="6060010">
            <a:off x="8010397" y="4979446"/>
            <a:ext cx="1310936" cy="523220"/>
          </a:xfrm>
          <a:prstGeom prst="rect">
            <a:avLst/>
          </a:prstGeom>
          <a:noFill/>
        </p:spPr>
        <p:txBody>
          <a:bodyPr wrap="none" rtlCol="0">
            <a:spAutoFit/>
          </a:bodyPr>
          <a:lstStyle/>
          <a:p>
            <a:r>
              <a:rPr lang="fr-FR" sz="2800" dirty="0">
                <a:solidFill>
                  <a:schemeClr val="bg1"/>
                </a:solidFill>
              </a:rPr>
              <a:t>Insultes</a:t>
            </a:r>
          </a:p>
        </p:txBody>
      </p:sp>
      <p:sp>
        <p:nvSpPr>
          <p:cNvPr id="35" name="ZoneTexte 34">
            <a:extLst>
              <a:ext uri="{FF2B5EF4-FFF2-40B4-BE49-F238E27FC236}">
                <a16:creationId xmlns:a16="http://schemas.microsoft.com/office/drawing/2014/main" id="{ACDA3715-73BD-45B0-987B-730CFD8A068A}"/>
              </a:ext>
            </a:extLst>
          </p:cNvPr>
          <p:cNvSpPr txBox="1"/>
          <p:nvPr/>
        </p:nvSpPr>
        <p:spPr>
          <a:xfrm>
            <a:off x="878236" y="173375"/>
            <a:ext cx="385893" cy="6001643"/>
          </a:xfrm>
          <a:prstGeom prst="rect">
            <a:avLst/>
          </a:prstGeom>
          <a:noFill/>
        </p:spPr>
        <p:txBody>
          <a:bodyPr wrap="square" rtlCol="0">
            <a:spAutoFit/>
          </a:bodyPr>
          <a:lstStyle/>
          <a:p>
            <a:r>
              <a:rPr lang="fr-FR" sz="9600" dirty="0"/>
              <a:t>ST</a:t>
            </a:r>
            <a:r>
              <a:rPr lang="fr-FR" sz="9600" dirty="0">
                <a:solidFill>
                  <a:srgbClr val="FF0000"/>
                </a:solidFill>
              </a:rPr>
              <a:t>O</a:t>
            </a:r>
            <a:r>
              <a:rPr lang="fr-FR" sz="9600" dirty="0"/>
              <a:t>P</a:t>
            </a:r>
          </a:p>
        </p:txBody>
      </p:sp>
      <p:sp>
        <p:nvSpPr>
          <p:cNvPr id="36" name="ZoneTexte 35">
            <a:extLst>
              <a:ext uri="{FF2B5EF4-FFF2-40B4-BE49-F238E27FC236}">
                <a16:creationId xmlns:a16="http://schemas.microsoft.com/office/drawing/2014/main" id="{5919971B-FD3B-469A-BBD2-6E5E65382BB4}"/>
              </a:ext>
            </a:extLst>
          </p:cNvPr>
          <p:cNvSpPr txBox="1"/>
          <p:nvPr/>
        </p:nvSpPr>
        <p:spPr>
          <a:xfrm>
            <a:off x="795164" y="2984710"/>
            <a:ext cx="859140" cy="1569660"/>
          </a:xfrm>
          <a:prstGeom prst="rect">
            <a:avLst/>
          </a:prstGeom>
          <a:noFill/>
        </p:spPr>
        <p:txBody>
          <a:bodyPr wrap="square" rtlCol="0">
            <a:spAutoFit/>
          </a:bodyPr>
          <a:lstStyle/>
          <a:p>
            <a:r>
              <a:rPr lang="fr-FR" sz="9600" dirty="0"/>
              <a:t>O</a:t>
            </a:r>
          </a:p>
        </p:txBody>
      </p:sp>
      <p:sp>
        <p:nvSpPr>
          <p:cNvPr id="37" name="Rectangle 36">
            <a:extLst>
              <a:ext uri="{FF2B5EF4-FFF2-40B4-BE49-F238E27FC236}">
                <a16:creationId xmlns:a16="http://schemas.microsoft.com/office/drawing/2014/main" id="{35FE88C9-5530-4072-9E04-A7BDB505BADC}"/>
              </a:ext>
            </a:extLst>
          </p:cNvPr>
          <p:cNvSpPr/>
          <p:nvPr/>
        </p:nvSpPr>
        <p:spPr>
          <a:xfrm rot="13891550">
            <a:off x="961467" y="3728526"/>
            <a:ext cx="696619" cy="1349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37">
            <a:extLst>
              <a:ext uri="{FF2B5EF4-FFF2-40B4-BE49-F238E27FC236}">
                <a16:creationId xmlns:a16="http://schemas.microsoft.com/office/drawing/2014/main" id="{56CCA122-4BDF-4D8A-8894-38701F5E6C7B}"/>
              </a:ext>
            </a:extLst>
          </p:cNvPr>
          <p:cNvPicPr>
            <a:picLocks noChangeAspect="1"/>
          </p:cNvPicPr>
          <p:nvPr/>
        </p:nvPicPr>
        <p:blipFill>
          <a:blip r:embed="rId4"/>
          <a:stretch>
            <a:fillRect/>
          </a:stretch>
        </p:blipFill>
        <p:spPr>
          <a:xfrm>
            <a:off x="9917472" y="-179647"/>
            <a:ext cx="2241923" cy="6858000"/>
          </a:xfrm>
          <a:prstGeom prst="rect">
            <a:avLst/>
          </a:prstGeom>
        </p:spPr>
      </p:pic>
      <p:pic>
        <p:nvPicPr>
          <p:cNvPr id="39" name="Image 38">
            <a:extLst>
              <a:ext uri="{FF2B5EF4-FFF2-40B4-BE49-F238E27FC236}">
                <a16:creationId xmlns:a16="http://schemas.microsoft.com/office/drawing/2014/main" id="{49B37208-4D34-4413-BB04-6B1802FCD126}"/>
              </a:ext>
            </a:extLst>
          </p:cNvPr>
          <p:cNvPicPr>
            <a:picLocks noChangeAspect="1"/>
          </p:cNvPicPr>
          <p:nvPr/>
        </p:nvPicPr>
        <p:blipFill>
          <a:blip r:embed="rId5"/>
          <a:stretch>
            <a:fillRect/>
          </a:stretch>
        </p:blipFill>
        <p:spPr>
          <a:xfrm>
            <a:off x="9817024" y="2674418"/>
            <a:ext cx="2274005" cy="2566638"/>
          </a:xfrm>
          <a:prstGeom prst="rect">
            <a:avLst/>
          </a:prstGeom>
        </p:spPr>
      </p:pic>
      <p:pic>
        <p:nvPicPr>
          <p:cNvPr id="40" name="Image 39">
            <a:extLst>
              <a:ext uri="{FF2B5EF4-FFF2-40B4-BE49-F238E27FC236}">
                <a16:creationId xmlns:a16="http://schemas.microsoft.com/office/drawing/2014/main" id="{7C1634FB-8E86-42FF-B65C-902D07033255}"/>
              </a:ext>
            </a:extLst>
          </p:cNvPr>
          <p:cNvPicPr>
            <a:picLocks noChangeAspect="1"/>
          </p:cNvPicPr>
          <p:nvPr/>
        </p:nvPicPr>
        <p:blipFill>
          <a:blip r:embed="rId6"/>
          <a:stretch>
            <a:fillRect/>
          </a:stretch>
        </p:blipFill>
        <p:spPr>
          <a:xfrm>
            <a:off x="10679682" y="3503681"/>
            <a:ext cx="548688" cy="634039"/>
          </a:xfrm>
          <a:prstGeom prst="rect">
            <a:avLst/>
          </a:prstGeom>
        </p:spPr>
      </p:pic>
      <p:sp>
        <p:nvSpPr>
          <p:cNvPr id="41" name="ZoneTexte 40">
            <a:extLst>
              <a:ext uri="{FF2B5EF4-FFF2-40B4-BE49-F238E27FC236}">
                <a16:creationId xmlns:a16="http://schemas.microsoft.com/office/drawing/2014/main" id="{C7350716-C858-4B1D-9022-6249642A22D9}"/>
              </a:ext>
            </a:extLst>
          </p:cNvPr>
          <p:cNvSpPr txBox="1"/>
          <p:nvPr/>
        </p:nvSpPr>
        <p:spPr>
          <a:xfrm>
            <a:off x="5471501" y="6318528"/>
            <a:ext cx="966931" cy="369332"/>
          </a:xfrm>
          <a:prstGeom prst="rect">
            <a:avLst/>
          </a:prstGeom>
          <a:noFill/>
        </p:spPr>
        <p:txBody>
          <a:bodyPr wrap="none" rtlCol="0">
            <a:spAutoFit/>
          </a:bodyPr>
          <a:lstStyle/>
          <a:p>
            <a:r>
              <a:rPr lang="fr-FR" dirty="0"/>
              <a:t>AFFICHE</a:t>
            </a:r>
          </a:p>
        </p:txBody>
      </p:sp>
      <p:sp>
        <p:nvSpPr>
          <p:cNvPr id="42" name="ZoneTexte 41">
            <a:extLst>
              <a:ext uri="{FF2B5EF4-FFF2-40B4-BE49-F238E27FC236}">
                <a16:creationId xmlns:a16="http://schemas.microsoft.com/office/drawing/2014/main" id="{890FAD98-3CD6-445D-9D42-0AF64A20C84A}"/>
              </a:ext>
            </a:extLst>
          </p:cNvPr>
          <p:cNvSpPr txBox="1"/>
          <p:nvPr/>
        </p:nvSpPr>
        <p:spPr>
          <a:xfrm>
            <a:off x="24885" y="6396335"/>
            <a:ext cx="184731" cy="276999"/>
          </a:xfrm>
          <a:prstGeom prst="rect">
            <a:avLst/>
          </a:prstGeom>
          <a:noFill/>
        </p:spPr>
        <p:txBody>
          <a:bodyPr wrap="none" rtlCol="0">
            <a:spAutoFit/>
          </a:bodyPr>
          <a:lstStyle/>
          <a:p>
            <a:endParaRPr lang="fr-FR" sz="1200" dirty="0"/>
          </a:p>
        </p:txBody>
      </p:sp>
      <p:sp>
        <p:nvSpPr>
          <p:cNvPr id="43" name="ZoneTexte 42">
            <a:extLst>
              <a:ext uri="{FF2B5EF4-FFF2-40B4-BE49-F238E27FC236}">
                <a16:creationId xmlns:a16="http://schemas.microsoft.com/office/drawing/2014/main" id="{69E09216-C025-4816-A564-7307646BA46D}"/>
              </a:ext>
            </a:extLst>
          </p:cNvPr>
          <p:cNvSpPr txBox="1"/>
          <p:nvPr/>
        </p:nvSpPr>
        <p:spPr>
          <a:xfrm>
            <a:off x="11647701" y="6488532"/>
            <a:ext cx="497252" cy="369332"/>
          </a:xfrm>
          <a:prstGeom prst="rect">
            <a:avLst/>
          </a:prstGeom>
          <a:noFill/>
        </p:spPr>
        <p:txBody>
          <a:bodyPr wrap="none" rtlCol="0">
            <a:spAutoFit/>
          </a:bodyPr>
          <a:lstStyle/>
          <a:p>
            <a:r>
              <a:rPr lang="fr-FR" dirty="0"/>
              <a:t>3°5</a:t>
            </a:r>
          </a:p>
        </p:txBody>
      </p:sp>
    </p:spTree>
    <p:extLst>
      <p:ext uri="{BB962C8B-B14F-4D97-AF65-F5344CB8AC3E}">
        <p14:creationId xmlns:p14="http://schemas.microsoft.com/office/powerpoint/2010/main" val="1099249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74077F1-0571-40A6-B551-BCA8DB52A4E2}"/>
              </a:ext>
            </a:extLst>
          </p:cNvPr>
          <p:cNvPicPr>
            <a:picLocks noChangeAspect="1"/>
          </p:cNvPicPr>
          <p:nvPr/>
        </p:nvPicPr>
        <p:blipFill>
          <a:blip r:embed="rId2"/>
          <a:stretch>
            <a:fillRect/>
          </a:stretch>
        </p:blipFill>
        <p:spPr>
          <a:xfrm>
            <a:off x="10737371" y="0"/>
            <a:ext cx="924947" cy="6858000"/>
          </a:xfrm>
          <a:prstGeom prst="rect">
            <a:avLst/>
          </a:prstGeom>
        </p:spPr>
      </p:pic>
      <p:sp>
        <p:nvSpPr>
          <p:cNvPr id="7" name="Rectangle : avec coin arrondi 6">
            <a:extLst>
              <a:ext uri="{FF2B5EF4-FFF2-40B4-BE49-F238E27FC236}">
                <a16:creationId xmlns:a16="http://schemas.microsoft.com/office/drawing/2014/main" id="{72465864-B808-4538-A21C-9164142BBF18}"/>
              </a:ext>
            </a:extLst>
          </p:cNvPr>
          <p:cNvSpPr/>
          <p:nvPr/>
        </p:nvSpPr>
        <p:spPr>
          <a:xfrm>
            <a:off x="578498" y="0"/>
            <a:ext cx="914400" cy="6858000"/>
          </a:xfrm>
          <a:prstGeom prst="round1Rect">
            <a:avLst>
              <a:gd name="adj" fmla="val 15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Espace réservé du contenu 3">
            <a:extLst>
              <a:ext uri="{FF2B5EF4-FFF2-40B4-BE49-F238E27FC236}">
                <a16:creationId xmlns:a16="http://schemas.microsoft.com/office/drawing/2014/main" id="{48039E10-6BDC-434C-A6DC-E6D93B355607}"/>
              </a:ext>
            </a:extLst>
          </p:cNvPr>
          <p:cNvPicPr>
            <a:picLocks noGrp="1" noChangeAspect="1"/>
          </p:cNvPicPr>
          <p:nvPr>
            <p:ph idx="1"/>
          </p:nvPr>
        </p:nvPicPr>
        <p:blipFill>
          <a:blip r:embed="rId3"/>
          <a:stretch>
            <a:fillRect/>
          </a:stretch>
        </p:blipFill>
        <p:spPr>
          <a:xfrm>
            <a:off x="3098224" y="2013456"/>
            <a:ext cx="5718544" cy="3048264"/>
          </a:xfrm>
          <a:prstGeom prst="rect">
            <a:avLst/>
          </a:prstGeom>
        </p:spPr>
      </p:pic>
      <p:pic>
        <p:nvPicPr>
          <p:cNvPr id="5" name="Image 4">
            <a:extLst>
              <a:ext uri="{FF2B5EF4-FFF2-40B4-BE49-F238E27FC236}">
                <a16:creationId xmlns:a16="http://schemas.microsoft.com/office/drawing/2014/main" id="{30FB5CC3-1F2B-4ED4-A746-05BE9271C40D}"/>
              </a:ext>
            </a:extLst>
          </p:cNvPr>
          <p:cNvPicPr>
            <a:picLocks noChangeAspect="1"/>
          </p:cNvPicPr>
          <p:nvPr/>
        </p:nvPicPr>
        <p:blipFill>
          <a:blip r:embed="rId4"/>
          <a:stretch>
            <a:fillRect/>
          </a:stretch>
        </p:blipFill>
        <p:spPr>
          <a:xfrm>
            <a:off x="3502204" y="427417"/>
            <a:ext cx="4707707" cy="1347333"/>
          </a:xfrm>
          <a:prstGeom prst="rect">
            <a:avLst/>
          </a:prstGeom>
        </p:spPr>
      </p:pic>
      <p:pic>
        <p:nvPicPr>
          <p:cNvPr id="6" name="Image 5">
            <a:extLst>
              <a:ext uri="{FF2B5EF4-FFF2-40B4-BE49-F238E27FC236}">
                <a16:creationId xmlns:a16="http://schemas.microsoft.com/office/drawing/2014/main" id="{3DC8D00A-EB8D-4658-9211-6DF54AF09AC1}"/>
              </a:ext>
            </a:extLst>
          </p:cNvPr>
          <p:cNvPicPr>
            <a:picLocks noChangeAspect="1"/>
          </p:cNvPicPr>
          <p:nvPr/>
        </p:nvPicPr>
        <p:blipFill>
          <a:blip r:embed="rId5"/>
          <a:stretch>
            <a:fillRect/>
          </a:stretch>
        </p:blipFill>
        <p:spPr>
          <a:xfrm rot="19957755">
            <a:off x="1734780" y="3677827"/>
            <a:ext cx="8760711" cy="4944285"/>
          </a:xfrm>
          <a:prstGeom prst="rect">
            <a:avLst/>
          </a:prstGeom>
        </p:spPr>
      </p:pic>
    </p:spTree>
    <p:extLst>
      <p:ext uri="{BB962C8B-B14F-4D97-AF65-F5344CB8AC3E}">
        <p14:creationId xmlns:p14="http://schemas.microsoft.com/office/powerpoint/2010/main" val="272334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59D950-D1F8-4584-AF52-D232F8BFB41E}"/>
              </a:ext>
            </a:extLst>
          </p:cNvPr>
          <p:cNvSpPr>
            <a:spLocks noGrp="1"/>
          </p:cNvSpPr>
          <p:nvPr>
            <p:ph type="title"/>
          </p:nvPr>
        </p:nvSpPr>
        <p:spPr/>
        <p:txBody>
          <a:bodyPr/>
          <a:lstStyle/>
          <a:p>
            <a:pPr marL="457200" indent="-457200">
              <a:buFont typeface="Wingdings" panose="05000000000000000000" pitchFamily="2" charset="2"/>
              <a:buChar char="§"/>
            </a:pPr>
            <a:r>
              <a:rPr lang="fr-FR" sz="2800" dirty="0">
                <a:latin typeface="+mn-lt"/>
                <a:ea typeface="+mn-ea"/>
                <a:cs typeface="+mn-cs"/>
              </a:rPr>
              <a:t>Pour commencer qu’es ce que c’est que le </a:t>
            </a:r>
            <a:r>
              <a:rPr lang="fr-FR" sz="2800" i="1" dirty="0">
                <a:latin typeface="+mn-lt"/>
                <a:ea typeface="+mn-ea"/>
                <a:cs typeface="+mn-cs"/>
              </a:rPr>
              <a:t>harcèlement</a:t>
            </a:r>
            <a:r>
              <a:rPr lang="fr-FR" sz="2800" dirty="0">
                <a:latin typeface="+mn-lt"/>
                <a:ea typeface="+mn-ea"/>
                <a:cs typeface="+mn-cs"/>
              </a:rPr>
              <a:t> : </a:t>
            </a:r>
          </a:p>
        </p:txBody>
      </p:sp>
      <p:sp>
        <p:nvSpPr>
          <p:cNvPr id="3" name="Espace réservé du contenu 2">
            <a:extLst>
              <a:ext uri="{FF2B5EF4-FFF2-40B4-BE49-F238E27FC236}">
                <a16:creationId xmlns:a16="http://schemas.microsoft.com/office/drawing/2014/main" id="{F884DC7C-0A19-4C69-800B-5AD4C83119AD}"/>
              </a:ext>
            </a:extLst>
          </p:cNvPr>
          <p:cNvSpPr>
            <a:spLocks noGrp="1"/>
          </p:cNvSpPr>
          <p:nvPr>
            <p:ph idx="1"/>
          </p:nvPr>
        </p:nvSpPr>
        <p:spPr>
          <a:xfrm>
            <a:off x="729143" y="1926293"/>
            <a:ext cx="10515600" cy="1748085"/>
          </a:xfrm>
        </p:spPr>
        <p:txBody>
          <a:bodyPr/>
          <a:lstStyle/>
          <a:p>
            <a:pPr marL="0" indent="0">
              <a:buNone/>
            </a:pPr>
            <a:r>
              <a:rPr lang="fr-FR" sz="2400" dirty="0"/>
              <a:t>Le harcèlement est désigné comme étant une forme de violence répétée qui peut être verbale, physique ou bien psychologique. Cette violence touche notre société actuelle dans tous les domaines et surtout au sein de l'école. Elle est infligée par l’intermédiaire d’une ou plusieurs personnes envers une personne sans défense qui est nommée « la victime ».</a:t>
            </a:r>
          </a:p>
          <a:p>
            <a:endParaRPr lang="fr-FR" dirty="0"/>
          </a:p>
        </p:txBody>
      </p:sp>
      <p:sp>
        <p:nvSpPr>
          <p:cNvPr id="4" name="Rectangle 3">
            <a:extLst>
              <a:ext uri="{FF2B5EF4-FFF2-40B4-BE49-F238E27FC236}">
                <a16:creationId xmlns:a16="http://schemas.microsoft.com/office/drawing/2014/main" id="{3EE75B72-C000-4A32-9758-6B72979E8BFB}"/>
              </a:ext>
            </a:extLst>
          </p:cNvPr>
          <p:cNvSpPr/>
          <p:nvPr/>
        </p:nvSpPr>
        <p:spPr>
          <a:xfrm>
            <a:off x="570451" y="1803632"/>
            <a:ext cx="10846966" cy="20217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FBAAB702-D825-4C3C-B47C-D4ADDF2F95E6}"/>
              </a:ext>
            </a:extLst>
          </p:cNvPr>
          <p:cNvPicPr>
            <a:picLocks noChangeAspect="1"/>
          </p:cNvPicPr>
          <p:nvPr/>
        </p:nvPicPr>
        <p:blipFill>
          <a:blip r:embed="rId2"/>
          <a:stretch>
            <a:fillRect/>
          </a:stretch>
        </p:blipFill>
        <p:spPr>
          <a:xfrm>
            <a:off x="838200" y="4281694"/>
            <a:ext cx="3338415" cy="1869512"/>
          </a:xfrm>
          <a:prstGeom prst="rect">
            <a:avLst/>
          </a:prstGeom>
          <a:ln>
            <a:noFill/>
          </a:ln>
          <a:effectLst>
            <a:softEdge rad="112500"/>
          </a:effectLst>
        </p:spPr>
      </p:pic>
      <p:pic>
        <p:nvPicPr>
          <p:cNvPr id="6" name="Image 5">
            <a:extLst>
              <a:ext uri="{FF2B5EF4-FFF2-40B4-BE49-F238E27FC236}">
                <a16:creationId xmlns:a16="http://schemas.microsoft.com/office/drawing/2014/main" id="{47F567FC-287A-451A-B83E-5D0B9F07AF41}"/>
              </a:ext>
            </a:extLst>
          </p:cNvPr>
          <p:cNvPicPr>
            <a:picLocks noChangeAspect="1"/>
          </p:cNvPicPr>
          <p:nvPr/>
        </p:nvPicPr>
        <p:blipFill>
          <a:blip r:embed="rId3"/>
          <a:stretch>
            <a:fillRect/>
          </a:stretch>
        </p:blipFill>
        <p:spPr>
          <a:xfrm>
            <a:off x="4646645" y="4646256"/>
            <a:ext cx="3048000" cy="1504950"/>
          </a:xfrm>
          <a:prstGeom prst="ellipse">
            <a:avLst/>
          </a:prstGeom>
          <a:ln>
            <a:noFill/>
          </a:ln>
          <a:effectLst>
            <a:softEdge rad="112500"/>
          </a:effectLst>
        </p:spPr>
      </p:pic>
      <p:pic>
        <p:nvPicPr>
          <p:cNvPr id="7" name="Image 6">
            <a:extLst>
              <a:ext uri="{FF2B5EF4-FFF2-40B4-BE49-F238E27FC236}">
                <a16:creationId xmlns:a16="http://schemas.microsoft.com/office/drawing/2014/main" id="{F7D28CD2-F4C7-4369-B54E-AA5D1F550304}"/>
              </a:ext>
            </a:extLst>
          </p:cNvPr>
          <p:cNvPicPr>
            <a:picLocks noChangeAspect="1"/>
          </p:cNvPicPr>
          <p:nvPr/>
        </p:nvPicPr>
        <p:blipFill>
          <a:blip r:embed="rId4"/>
          <a:stretch>
            <a:fillRect/>
          </a:stretch>
        </p:blipFill>
        <p:spPr>
          <a:xfrm>
            <a:off x="8164675" y="4281695"/>
            <a:ext cx="2873439" cy="1820976"/>
          </a:xfrm>
          <a:prstGeom prst="rect">
            <a:avLst/>
          </a:prstGeom>
          <a:ln>
            <a:noFill/>
          </a:ln>
          <a:effectLst>
            <a:softEdge rad="112500"/>
          </a:effectLst>
        </p:spPr>
      </p:pic>
      <p:sp>
        <p:nvSpPr>
          <p:cNvPr id="8" name="Rectangle 7">
            <a:extLst>
              <a:ext uri="{FF2B5EF4-FFF2-40B4-BE49-F238E27FC236}">
                <a16:creationId xmlns:a16="http://schemas.microsoft.com/office/drawing/2014/main" id="{5F728021-05C5-43CF-A700-2FF61D966A01}"/>
              </a:ext>
            </a:extLst>
          </p:cNvPr>
          <p:cNvSpPr/>
          <p:nvPr/>
        </p:nvSpPr>
        <p:spPr>
          <a:xfrm>
            <a:off x="838200" y="4281694"/>
            <a:ext cx="3338415" cy="18695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6C81F8AD-42EE-4FB2-968D-3E12E7A114E3}"/>
              </a:ext>
            </a:extLst>
          </p:cNvPr>
          <p:cNvSpPr/>
          <p:nvPr/>
        </p:nvSpPr>
        <p:spPr>
          <a:xfrm>
            <a:off x="4646645" y="4580388"/>
            <a:ext cx="3121561" cy="16358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C145952F-561D-4FCD-AB8F-FD3C99A473C4}"/>
              </a:ext>
            </a:extLst>
          </p:cNvPr>
          <p:cNvSpPr/>
          <p:nvPr/>
        </p:nvSpPr>
        <p:spPr>
          <a:xfrm>
            <a:off x="8164675" y="4281694"/>
            <a:ext cx="2873439" cy="18209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5523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774860FF-2A73-410D-9DEE-7DD620751202}"/>
              </a:ext>
            </a:extLst>
          </p:cNvPr>
          <p:cNvSpPr/>
          <p:nvPr/>
        </p:nvSpPr>
        <p:spPr>
          <a:xfrm>
            <a:off x="1182148" y="3757760"/>
            <a:ext cx="5897460" cy="1686186"/>
          </a:xfrm>
          <a:prstGeom prst="roundRect">
            <a:avLst>
              <a:gd name="adj" fmla="val 50000"/>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Perte d'estime de soi/de confiance en soi</a:t>
            </a:r>
          </a:p>
          <a:p>
            <a:pPr algn="ctr"/>
            <a:r>
              <a:rPr lang="fr-FR" dirty="0"/>
              <a:t>- séquelles émotionnelles donc psychologiques</a:t>
            </a:r>
          </a:p>
          <a:p>
            <a:pPr algn="ctr"/>
            <a:r>
              <a:rPr lang="fr-FR" dirty="0"/>
              <a:t>- séquelles physiques (blessures faites par le harceleur)</a:t>
            </a:r>
          </a:p>
          <a:p>
            <a:pPr algn="ctr"/>
            <a:r>
              <a:rPr lang="fr-FR" dirty="0"/>
              <a:t>-mortalité (suicides)</a:t>
            </a:r>
          </a:p>
          <a:p>
            <a:pPr algn="ctr"/>
            <a:r>
              <a:rPr lang="fr-FR" dirty="0"/>
              <a:t>Et plein d’autres encore…</a:t>
            </a:r>
          </a:p>
        </p:txBody>
      </p:sp>
      <p:sp>
        <p:nvSpPr>
          <p:cNvPr id="2" name="Titre 1">
            <a:extLst>
              <a:ext uri="{FF2B5EF4-FFF2-40B4-BE49-F238E27FC236}">
                <a16:creationId xmlns:a16="http://schemas.microsoft.com/office/drawing/2014/main" id="{2B1D38C3-872A-4BC6-B87A-51160133DB5F}"/>
              </a:ext>
            </a:extLst>
          </p:cNvPr>
          <p:cNvSpPr>
            <a:spLocks noGrp="1"/>
          </p:cNvSpPr>
          <p:nvPr>
            <p:ph type="title"/>
          </p:nvPr>
        </p:nvSpPr>
        <p:spPr>
          <a:xfrm>
            <a:off x="838200" y="575146"/>
            <a:ext cx="10515600" cy="1708179"/>
          </a:xfrm>
        </p:spPr>
        <p:txBody>
          <a:bodyPr>
            <a:noAutofit/>
          </a:bodyPr>
          <a:lstStyle/>
          <a:p>
            <a:pPr marL="342900" indent="-342900">
              <a:buFont typeface="Wingdings" panose="05000000000000000000" pitchFamily="2" charset="2"/>
              <a:buChar char="Ø"/>
            </a:pPr>
            <a:r>
              <a:rPr lang="fr-FR" sz="2000" dirty="0"/>
              <a:t>Aujourd’hui, le harcèlement est devenu très problématique, car il a causé de  nombreuse mortalités (suicides) chez les jeunes adolescents dans le monde. Il existe une multitude de types de harcèlement telle que le cyber harcèlement (qui est tout nouveau grâce à l’apparition des réseaux sociaux), le stalking, le harcèlement moral, physique, sexuel, de rue, le harcèlement scolaire et au travail.</a:t>
            </a:r>
            <a:br>
              <a:rPr lang="fr-FR" sz="2000" dirty="0"/>
            </a:br>
            <a:endParaRPr lang="fr-FR" sz="2000" dirty="0"/>
          </a:p>
        </p:txBody>
      </p:sp>
      <p:sp>
        <p:nvSpPr>
          <p:cNvPr id="3" name="Espace réservé du contenu 2">
            <a:extLst>
              <a:ext uri="{FF2B5EF4-FFF2-40B4-BE49-F238E27FC236}">
                <a16:creationId xmlns:a16="http://schemas.microsoft.com/office/drawing/2014/main" id="{82E85545-7E2E-471C-8C3D-ACE9BF38AF88}"/>
              </a:ext>
            </a:extLst>
          </p:cNvPr>
          <p:cNvSpPr>
            <a:spLocks noGrp="1"/>
          </p:cNvSpPr>
          <p:nvPr>
            <p:ph idx="1"/>
          </p:nvPr>
        </p:nvSpPr>
        <p:spPr>
          <a:xfrm>
            <a:off x="838200" y="2538689"/>
            <a:ext cx="10515600" cy="963707"/>
          </a:xfrm>
        </p:spPr>
        <p:txBody>
          <a:bodyPr>
            <a:normAutofit/>
          </a:bodyPr>
          <a:lstStyle/>
          <a:p>
            <a:pPr>
              <a:buFont typeface="Wingdings" panose="05000000000000000000" pitchFamily="2" charset="2"/>
              <a:buChar char="v"/>
            </a:pPr>
            <a:r>
              <a:rPr lang="fr-FR" sz="2000" dirty="0">
                <a:latin typeface="+mj-lt"/>
                <a:ea typeface="+mj-ea"/>
                <a:cs typeface="+mj-cs"/>
              </a:rPr>
              <a:t> Il peut de ce fait être ainsi interprété par des bousculades (violences physiques), des insultes (violence morale) et des mauvaises rumeurs (violences psychologiques). Cela provoque comme causes et comme conséquences :</a:t>
            </a:r>
          </a:p>
          <a:p>
            <a:pPr marL="0" indent="0">
              <a:buNone/>
            </a:pPr>
            <a:endParaRPr lang="fr-FR" dirty="0"/>
          </a:p>
        </p:txBody>
      </p:sp>
      <p:pic>
        <p:nvPicPr>
          <p:cNvPr id="6" name="Image 5">
            <a:extLst>
              <a:ext uri="{FF2B5EF4-FFF2-40B4-BE49-F238E27FC236}">
                <a16:creationId xmlns:a16="http://schemas.microsoft.com/office/drawing/2014/main" id="{6DBC07EB-A397-4C6C-9D17-24DC01C1D0C4}"/>
              </a:ext>
            </a:extLst>
          </p:cNvPr>
          <p:cNvPicPr>
            <a:picLocks noChangeAspect="1"/>
          </p:cNvPicPr>
          <p:nvPr/>
        </p:nvPicPr>
        <p:blipFill>
          <a:blip r:embed="rId2"/>
          <a:stretch>
            <a:fillRect/>
          </a:stretch>
        </p:blipFill>
        <p:spPr>
          <a:xfrm>
            <a:off x="8370239" y="3584011"/>
            <a:ext cx="3134841" cy="22476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54975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2088A7-3786-4A26-B558-F5ECC8D11B46}"/>
              </a:ext>
            </a:extLst>
          </p:cNvPr>
          <p:cNvSpPr>
            <a:spLocks noGrp="1"/>
          </p:cNvSpPr>
          <p:nvPr>
            <p:ph type="title"/>
          </p:nvPr>
        </p:nvSpPr>
        <p:spPr>
          <a:xfrm>
            <a:off x="846588" y="3962218"/>
            <a:ext cx="10515600" cy="1325563"/>
          </a:xfrm>
        </p:spPr>
        <p:txBody>
          <a:bodyPr>
            <a:normAutofit/>
          </a:bodyPr>
          <a:lstStyle/>
          <a:p>
            <a:r>
              <a:rPr lang="fr-FR" sz="1800" dirty="0"/>
              <a:t>La plupart du temps, les parents des victimes apprenaient malheureusement trop tard que leur enfant s’était fait harceler, car il a tendance a caché ce qu’il endure et dans certains pays cela est mal vue (tabou) de se faire harceler ou sinon par peur de paraître faible en demandant de l’aide. </a:t>
            </a:r>
          </a:p>
        </p:txBody>
      </p:sp>
      <p:sp>
        <p:nvSpPr>
          <p:cNvPr id="3" name="Espace réservé du contenu 2">
            <a:extLst>
              <a:ext uri="{FF2B5EF4-FFF2-40B4-BE49-F238E27FC236}">
                <a16:creationId xmlns:a16="http://schemas.microsoft.com/office/drawing/2014/main" id="{FE3460B8-14D0-4BBB-8CEF-ABB57725DE94}"/>
              </a:ext>
            </a:extLst>
          </p:cNvPr>
          <p:cNvSpPr>
            <a:spLocks noGrp="1"/>
          </p:cNvSpPr>
          <p:nvPr>
            <p:ph idx="1"/>
          </p:nvPr>
        </p:nvSpPr>
        <p:spPr>
          <a:xfrm>
            <a:off x="636864" y="273662"/>
            <a:ext cx="10515600" cy="4351338"/>
          </a:xfrm>
        </p:spPr>
        <p:txBody>
          <a:bodyPr>
            <a:normAutofit/>
          </a:bodyPr>
          <a:lstStyle/>
          <a:p>
            <a:pPr marL="0" indent="0">
              <a:buNone/>
            </a:pPr>
            <a:endParaRPr lang="fr-FR" dirty="0"/>
          </a:p>
          <a:p>
            <a:r>
              <a:rPr lang="fr-FR" sz="1800" dirty="0">
                <a:latin typeface="+mj-lt"/>
                <a:ea typeface="+mj-ea"/>
                <a:cs typeface="+mj-cs"/>
              </a:rPr>
              <a:t>L’harceleur est souvent en groupe qui est composé de « suiveurs ». Les suiveurs sont des personnes qui suivent le harcèlement de manière passive ou active sans essayer de l’arrêter (le dénoncer) par peur de devenir la cible ou sinon car ils ne veulent pas trahir leurs amis harceleurs qui sont souvent « populaires ».</a:t>
            </a:r>
          </a:p>
          <a:p>
            <a:r>
              <a:rPr lang="fr-FR" sz="1800" dirty="0">
                <a:latin typeface="+mj-lt"/>
                <a:ea typeface="+mj-ea"/>
                <a:cs typeface="+mj-cs"/>
              </a:rPr>
              <a:t>L’isolement de la victime :  la victime est souvent isolée, plus petite, faible physiquement, et dans l’incapacité de se défendre.</a:t>
            </a:r>
          </a:p>
          <a:p>
            <a:pPr marL="0" indent="0">
              <a:buNone/>
            </a:pPr>
            <a:endParaRPr lang="fr-FR" sz="1800" dirty="0">
              <a:latin typeface="+mj-lt"/>
              <a:ea typeface="+mj-ea"/>
              <a:cs typeface="+mj-cs"/>
            </a:endParaRPr>
          </a:p>
          <a:p>
            <a:endParaRPr lang="fr-FR" dirty="0"/>
          </a:p>
        </p:txBody>
      </p:sp>
      <p:pic>
        <p:nvPicPr>
          <p:cNvPr id="4" name="Image 3">
            <a:extLst>
              <a:ext uri="{FF2B5EF4-FFF2-40B4-BE49-F238E27FC236}">
                <a16:creationId xmlns:a16="http://schemas.microsoft.com/office/drawing/2014/main" id="{9877AF88-75A1-4F84-A3FB-CABCA360DC14}"/>
              </a:ext>
            </a:extLst>
          </p:cNvPr>
          <p:cNvPicPr>
            <a:picLocks noChangeAspect="1"/>
          </p:cNvPicPr>
          <p:nvPr/>
        </p:nvPicPr>
        <p:blipFill>
          <a:blip r:embed="rId2"/>
          <a:stretch>
            <a:fillRect/>
          </a:stretch>
        </p:blipFill>
        <p:spPr>
          <a:xfrm>
            <a:off x="3275289" y="2177198"/>
            <a:ext cx="2892246" cy="1924658"/>
          </a:xfrm>
          <a:prstGeom prst="rect">
            <a:avLst/>
          </a:prstGeom>
          <a:ln>
            <a:noFill/>
          </a:ln>
          <a:effectLst>
            <a:softEdge rad="112500"/>
          </a:effectLst>
        </p:spPr>
      </p:pic>
      <p:pic>
        <p:nvPicPr>
          <p:cNvPr id="5" name="Image 4">
            <a:extLst>
              <a:ext uri="{FF2B5EF4-FFF2-40B4-BE49-F238E27FC236}">
                <a16:creationId xmlns:a16="http://schemas.microsoft.com/office/drawing/2014/main" id="{454B95D6-8AEB-48F7-8B73-2E92ADE1472A}"/>
              </a:ext>
            </a:extLst>
          </p:cNvPr>
          <p:cNvPicPr>
            <a:picLocks noChangeAspect="1"/>
          </p:cNvPicPr>
          <p:nvPr/>
        </p:nvPicPr>
        <p:blipFill>
          <a:blip r:embed="rId3"/>
          <a:stretch>
            <a:fillRect/>
          </a:stretch>
        </p:blipFill>
        <p:spPr>
          <a:xfrm>
            <a:off x="8025476" y="4817913"/>
            <a:ext cx="3336712" cy="1800346"/>
          </a:xfrm>
          <a:prstGeom prst="rect">
            <a:avLst/>
          </a:prstGeom>
        </p:spPr>
      </p:pic>
    </p:spTree>
    <p:extLst>
      <p:ext uri="{BB962C8B-B14F-4D97-AF65-F5344CB8AC3E}">
        <p14:creationId xmlns:p14="http://schemas.microsoft.com/office/powerpoint/2010/main" val="2149392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en biseau 3">
            <a:extLst>
              <a:ext uri="{FF2B5EF4-FFF2-40B4-BE49-F238E27FC236}">
                <a16:creationId xmlns:a16="http://schemas.microsoft.com/office/drawing/2014/main" id="{AE295A68-CD8A-4168-B961-00145FBDA42E}"/>
              </a:ext>
            </a:extLst>
          </p:cNvPr>
          <p:cNvSpPr/>
          <p:nvPr/>
        </p:nvSpPr>
        <p:spPr>
          <a:xfrm>
            <a:off x="1300293" y="1837189"/>
            <a:ext cx="9034944" cy="4169328"/>
          </a:xfrm>
          <a:prstGeom prst="bevel">
            <a:avLst>
              <a:gd name="adj" fmla="val 1132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407D662-3663-495E-8ABD-ACD6F123D92C}"/>
              </a:ext>
            </a:extLst>
          </p:cNvPr>
          <p:cNvSpPr>
            <a:spLocks noGrp="1"/>
          </p:cNvSpPr>
          <p:nvPr>
            <p:ph type="title"/>
          </p:nvPr>
        </p:nvSpPr>
        <p:spPr>
          <a:xfrm>
            <a:off x="838200" y="532904"/>
            <a:ext cx="10515600" cy="1379785"/>
          </a:xfrm>
        </p:spPr>
        <p:txBody>
          <a:bodyPr>
            <a:normAutofit fontScale="90000"/>
          </a:bodyPr>
          <a:lstStyle/>
          <a:p>
            <a:r>
              <a:rPr lang="fr-FR" sz="3100" dirty="0"/>
              <a:t>Le harcèlement se fonde sur </a:t>
            </a:r>
            <a:r>
              <a:rPr lang="fr-FR" sz="3100" b="1" dirty="0"/>
              <a:t>le rejet de la différence et sur la stigmatisation </a:t>
            </a:r>
            <a:r>
              <a:rPr lang="fr-FR" sz="3100" dirty="0"/>
              <a:t>de certaines caractéristiques, telles que :</a:t>
            </a:r>
            <a:br>
              <a:rPr lang="fr-FR" dirty="0"/>
            </a:br>
            <a:endParaRPr lang="fr-FR" dirty="0"/>
          </a:p>
        </p:txBody>
      </p:sp>
      <p:sp>
        <p:nvSpPr>
          <p:cNvPr id="3" name="Espace réservé du contenu 2">
            <a:extLst>
              <a:ext uri="{FF2B5EF4-FFF2-40B4-BE49-F238E27FC236}">
                <a16:creationId xmlns:a16="http://schemas.microsoft.com/office/drawing/2014/main" id="{EDCC399E-A894-452E-81A7-2E8CE11C702D}"/>
              </a:ext>
            </a:extLst>
          </p:cNvPr>
          <p:cNvSpPr>
            <a:spLocks noGrp="1"/>
          </p:cNvSpPr>
          <p:nvPr>
            <p:ph idx="1"/>
          </p:nvPr>
        </p:nvSpPr>
        <p:spPr>
          <a:xfrm>
            <a:off x="1921079" y="2332139"/>
            <a:ext cx="7466202" cy="3129094"/>
          </a:xfrm>
        </p:spPr>
        <p:txBody>
          <a:bodyPr>
            <a:normAutofit/>
          </a:bodyPr>
          <a:lstStyle/>
          <a:p>
            <a:pPr marL="0" indent="0">
              <a:buNone/>
            </a:pPr>
            <a:endParaRPr lang="fr-FR" dirty="0"/>
          </a:p>
          <a:p>
            <a:r>
              <a:rPr lang="fr-FR" sz="1900" dirty="0"/>
              <a:t>-</a:t>
            </a:r>
            <a:r>
              <a:rPr lang="fr-FR" sz="1600" dirty="0"/>
              <a:t>L’apparence physique (poids, taille, couleur ou type de cheveux)</a:t>
            </a:r>
          </a:p>
          <a:p>
            <a:r>
              <a:rPr lang="fr-FR" sz="1600" dirty="0"/>
              <a:t>-Le sexe, l’identité de genre (garçon jugé trop efféminé, fille jugée trop masculine, sexisme), orientation sexuelle ou supposée</a:t>
            </a:r>
          </a:p>
          <a:p>
            <a:r>
              <a:rPr lang="fr-FR" sz="1600" dirty="0"/>
              <a:t>-Un handicap (physique, psychique ou mental)</a:t>
            </a:r>
          </a:p>
          <a:p>
            <a:r>
              <a:rPr lang="fr-FR" sz="1600" dirty="0"/>
              <a:t>-Un trouble de la communication qui affecte la parole (bégaiement/bredouillement)</a:t>
            </a:r>
          </a:p>
          <a:p>
            <a:r>
              <a:rPr lang="fr-FR" sz="1600" dirty="0"/>
              <a:t>-L’appartenance à un groupe social ou culturel particulier</a:t>
            </a:r>
          </a:p>
          <a:p>
            <a:r>
              <a:rPr lang="fr-FR" sz="1600" dirty="0"/>
              <a:t>-Des centres d’intérêts différents…</a:t>
            </a:r>
          </a:p>
          <a:p>
            <a:endParaRPr lang="fr-FR" dirty="0"/>
          </a:p>
        </p:txBody>
      </p:sp>
      <p:sp>
        <p:nvSpPr>
          <p:cNvPr id="5" name="Cercle : creux 4">
            <a:extLst>
              <a:ext uri="{FF2B5EF4-FFF2-40B4-BE49-F238E27FC236}">
                <a16:creationId xmlns:a16="http://schemas.microsoft.com/office/drawing/2014/main" id="{17D2F874-1DA4-4E31-81A7-E56A873E59CC}"/>
              </a:ext>
            </a:extLst>
          </p:cNvPr>
          <p:cNvSpPr/>
          <p:nvPr/>
        </p:nvSpPr>
        <p:spPr>
          <a:xfrm>
            <a:off x="2718032" y="1837190"/>
            <a:ext cx="1191237" cy="385894"/>
          </a:xfrm>
          <a:prstGeom prst="donut">
            <a:avLst>
              <a:gd name="adj" fmla="val 101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ZoneTexte 5">
            <a:extLst>
              <a:ext uri="{FF2B5EF4-FFF2-40B4-BE49-F238E27FC236}">
                <a16:creationId xmlns:a16="http://schemas.microsoft.com/office/drawing/2014/main" id="{1BE0B4F1-2E0D-42AF-A4B5-49E36E726FB2}"/>
              </a:ext>
            </a:extLst>
          </p:cNvPr>
          <p:cNvSpPr txBox="1"/>
          <p:nvPr/>
        </p:nvSpPr>
        <p:spPr>
          <a:xfrm>
            <a:off x="2853427" y="1837188"/>
            <a:ext cx="920445" cy="369332"/>
          </a:xfrm>
          <a:prstGeom prst="rect">
            <a:avLst/>
          </a:prstGeom>
          <a:noFill/>
        </p:spPr>
        <p:txBody>
          <a:bodyPr wrap="none" rtlCol="0">
            <a:spAutoFit/>
          </a:bodyPr>
          <a:lstStyle/>
          <a:p>
            <a:r>
              <a:rPr lang="fr-FR" i="1" dirty="0">
                <a:solidFill>
                  <a:schemeClr val="bg1"/>
                </a:solidFill>
              </a:rPr>
              <a:t>Schéma</a:t>
            </a:r>
          </a:p>
        </p:txBody>
      </p:sp>
      <p:sp>
        <p:nvSpPr>
          <p:cNvPr id="7" name="ZoneTexte 6">
            <a:extLst>
              <a:ext uri="{FF2B5EF4-FFF2-40B4-BE49-F238E27FC236}">
                <a16:creationId xmlns:a16="http://schemas.microsoft.com/office/drawing/2014/main" id="{6989F80A-5BD0-4898-8A9C-A54B3651BA95}"/>
              </a:ext>
            </a:extLst>
          </p:cNvPr>
          <p:cNvSpPr txBox="1"/>
          <p:nvPr/>
        </p:nvSpPr>
        <p:spPr>
          <a:xfrm>
            <a:off x="930479" y="6211669"/>
            <a:ext cx="7220503" cy="646331"/>
          </a:xfrm>
          <a:prstGeom prst="rect">
            <a:avLst/>
          </a:prstGeom>
          <a:noFill/>
        </p:spPr>
        <p:txBody>
          <a:bodyPr wrap="none" rtlCol="0">
            <a:spAutoFit/>
          </a:bodyPr>
          <a:lstStyle/>
          <a:p>
            <a:r>
              <a:rPr lang="fr-FR" dirty="0"/>
              <a:t>Le harcèlement revêt des aspects différents en fonction de l’âge et du sexe.</a:t>
            </a:r>
          </a:p>
          <a:p>
            <a:endParaRPr lang="fr-FR" dirty="0"/>
          </a:p>
        </p:txBody>
      </p:sp>
      <p:pic>
        <p:nvPicPr>
          <p:cNvPr id="8" name="Image 7">
            <a:extLst>
              <a:ext uri="{FF2B5EF4-FFF2-40B4-BE49-F238E27FC236}">
                <a16:creationId xmlns:a16="http://schemas.microsoft.com/office/drawing/2014/main" id="{EF371865-B48D-48D1-B2A4-A892F730165B}"/>
              </a:ext>
            </a:extLst>
          </p:cNvPr>
          <p:cNvPicPr>
            <a:picLocks noChangeAspect="1"/>
          </p:cNvPicPr>
          <p:nvPr/>
        </p:nvPicPr>
        <p:blipFill>
          <a:blip r:embed="rId2"/>
          <a:stretch>
            <a:fillRect/>
          </a:stretch>
        </p:blipFill>
        <p:spPr>
          <a:xfrm>
            <a:off x="9722235" y="222509"/>
            <a:ext cx="2267602" cy="1508986"/>
          </a:xfrm>
          <a:prstGeom prst="rect">
            <a:avLst/>
          </a:prstGeom>
          <a:ln>
            <a:noFill/>
          </a:ln>
          <a:effectLst>
            <a:softEdge rad="112500"/>
          </a:effectLst>
        </p:spPr>
      </p:pic>
    </p:spTree>
    <p:extLst>
      <p:ext uri="{BB962C8B-B14F-4D97-AF65-F5344CB8AC3E}">
        <p14:creationId xmlns:p14="http://schemas.microsoft.com/office/powerpoint/2010/main" val="1562842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arré corné 4">
            <a:extLst>
              <a:ext uri="{FF2B5EF4-FFF2-40B4-BE49-F238E27FC236}">
                <a16:creationId xmlns:a16="http://schemas.microsoft.com/office/drawing/2014/main" id="{210B475A-7919-43D9-81D9-D7C60770A531}"/>
              </a:ext>
            </a:extLst>
          </p:cNvPr>
          <p:cNvSpPr/>
          <p:nvPr/>
        </p:nvSpPr>
        <p:spPr>
          <a:xfrm>
            <a:off x="596983" y="5042019"/>
            <a:ext cx="5332419" cy="1616685"/>
          </a:xfrm>
          <a:prstGeom prst="foldedCorner">
            <a:avLst>
              <a:gd name="adj" fmla="val 35347"/>
            </a:avLst>
          </a:prstGeom>
          <a:solidFill>
            <a:srgbClr val="EB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arré corné 3">
            <a:extLst>
              <a:ext uri="{FF2B5EF4-FFF2-40B4-BE49-F238E27FC236}">
                <a16:creationId xmlns:a16="http://schemas.microsoft.com/office/drawing/2014/main" id="{29402880-3F12-4757-8AFE-B68085EBBFD8}"/>
              </a:ext>
            </a:extLst>
          </p:cNvPr>
          <p:cNvSpPr/>
          <p:nvPr/>
        </p:nvSpPr>
        <p:spPr>
          <a:xfrm>
            <a:off x="596982" y="2618224"/>
            <a:ext cx="7735167" cy="1754326"/>
          </a:xfrm>
          <a:prstGeom prst="foldedCorner">
            <a:avLst>
              <a:gd name="adj" fmla="val 35953"/>
            </a:avLst>
          </a:prstGeom>
          <a:solidFill>
            <a:srgbClr val="EB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071348D-2E4C-4C80-8FC1-37BEFC510C51}"/>
              </a:ext>
            </a:extLst>
          </p:cNvPr>
          <p:cNvSpPr>
            <a:spLocks noGrp="1"/>
          </p:cNvSpPr>
          <p:nvPr>
            <p:ph type="title"/>
          </p:nvPr>
        </p:nvSpPr>
        <p:spPr>
          <a:xfrm>
            <a:off x="838200" y="0"/>
            <a:ext cx="4614644" cy="1325563"/>
          </a:xfrm>
        </p:spPr>
        <p:txBody>
          <a:bodyPr/>
          <a:lstStyle/>
          <a:p>
            <a:r>
              <a:rPr lang="fr-FR" b="1" u="sng" dirty="0"/>
              <a:t>Comment l’arrêté</a:t>
            </a:r>
            <a:r>
              <a:rPr lang="fr-FR" dirty="0"/>
              <a:t>: </a:t>
            </a:r>
          </a:p>
        </p:txBody>
      </p:sp>
      <p:sp>
        <p:nvSpPr>
          <p:cNvPr id="3" name="Espace réservé du contenu 2">
            <a:extLst>
              <a:ext uri="{FF2B5EF4-FFF2-40B4-BE49-F238E27FC236}">
                <a16:creationId xmlns:a16="http://schemas.microsoft.com/office/drawing/2014/main" id="{BB66E93D-9F65-4077-A9FF-3FA3C9FD1551}"/>
              </a:ext>
            </a:extLst>
          </p:cNvPr>
          <p:cNvSpPr>
            <a:spLocks noGrp="1"/>
          </p:cNvSpPr>
          <p:nvPr>
            <p:ph idx="1"/>
          </p:nvPr>
        </p:nvSpPr>
        <p:spPr>
          <a:xfrm>
            <a:off x="491785" y="1114319"/>
            <a:ext cx="10515600" cy="4124253"/>
          </a:xfrm>
        </p:spPr>
        <p:txBody>
          <a:bodyPr>
            <a:normAutofit/>
          </a:bodyPr>
          <a:lstStyle/>
          <a:p>
            <a:pPr marL="0" indent="0">
              <a:buNone/>
            </a:pPr>
            <a:r>
              <a:rPr lang="fr-FR" sz="1600" dirty="0"/>
              <a:t>Pour arrêter le harcèlement, il existe une multitude de possibilités telle que pour commencer se renseigner sur le sujet. </a:t>
            </a:r>
          </a:p>
          <a:p>
            <a:pPr marL="0" indent="0">
              <a:buNone/>
            </a:pPr>
            <a:r>
              <a:rPr lang="fr-FR" sz="1600" dirty="0"/>
              <a:t>Puis, c’est le devoir du gouvernement d’instauré des sensibilisation obligatoire dès la primaire à ce sujet et aussi n’oublions que le harcèlement au travail peut aussi survenir.</a:t>
            </a:r>
            <a:endParaRPr lang="fr-FR" dirty="0"/>
          </a:p>
          <a:p>
            <a:pPr marL="0" indent="0">
              <a:buNone/>
            </a:pPr>
            <a:r>
              <a:rPr lang="fr-FR" sz="1800" dirty="0"/>
              <a:t>Comment </a:t>
            </a:r>
            <a:r>
              <a:rPr lang="fr-FR" sz="1800" i="1" dirty="0"/>
              <a:t>la victime </a:t>
            </a:r>
            <a:r>
              <a:rPr lang="fr-FR" sz="1800" dirty="0"/>
              <a:t>peut l’arrêté (l’harcelé)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sz="1800" dirty="0"/>
              <a:t>Comment </a:t>
            </a:r>
            <a:r>
              <a:rPr lang="fr-FR" sz="1800" i="1" dirty="0"/>
              <a:t>un membre de la famille </a:t>
            </a:r>
            <a:r>
              <a:rPr lang="fr-FR" sz="1800" dirty="0"/>
              <a:t>ou</a:t>
            </a:r>
            <a:r>
              <a:rPr lang="fr-FR" sz="1800" i="1" dirty="0"/>
              <a:t> un proche de la victime </a:t>
            </a:r>
            <a:r>
              <a:rPr lang="fr-FR" sz="1800" dirty="0"/>
              <a:t>peut l’arrêter:  </a:t>
            </a:r>
          </a:p>
          <a:p>
            <a:pPr marL="0" indent="0">
              <a:buNone/>
            </a:pPr>
            <a:endParaRPr lang="fr-FR" dirty="0"/>
          </a:p>
        </p:txBody>
      </p:sp>
      <p:sp>
        <p:nvSpPr>
          <p:cNvPr id="7" name="ZoneTexte 6">
            <a:extLst>
              <a:ext uri="{FF2B5EF4-FFF2-40B4-BE49-F238E27FC236}">
                <a16:creationId xmlns:a16="http://schemas.microsoft.com/office/drawing/2014/main" id="{7AB554AC-BF5A-4F3C-A38D-6B9098EB8E94}"/>
              </a:ext>
            </a:extLst>
          </p:cNvPr>
          <p:cNvSpPr txBox="1"/>
          <p:nvPr/>
        </p:nvSpPr>
        <p:spPr>
          <a:xfrm>
            <a:off x="596982" y="4937736"/>
            <a:ext cx="4304127" cy="1877437"/>
          </a:xfrm>
          <a:prstGeom prst="rect">
            <a:avLst/>
          </a:prstGeom>
          <a:noFill/>
        </p:spPr>
        <p:txBody>
          <a:bodyPr wrap="none" rtlCol="0">
            <a:spAutoFit/>
          </a:bodyPr>
          <a:lstStyle/>
          <a:p>
            <a:endParaRPr lang="fr-FR" sz="1400" dirty="0"/>
          </a:p>
          <a:p>
            <a:pPr>
              <a:buFont typeface="Wingdings" panose="05000000000000000000" pitchFamily="2" charset="2"/>
              <a:buChar char="ü"/>
            </a:pPr>
            <a:r>
              <a:rPr lang="fr-FR" sz="1400" dirty="0"/>
              <a:t>En repérant les signes suivants:</a:t>
            </a:r>
          </a:p>
          <a:p>
            <a:endParaRPr lang="fr-FR" sz="1400" dirty="0"/>
          </a:p>
          <a:p>
            <a:pPr marL="285750" indent="-285750">
              <a:buFont typeface="Wingdings" panose="05000000000000000000" pitchFamily="2" charset="2"/>
              <a:buChar char="§"/>
            </a:pPr>
            <a:r>
              <a:rPr lang="fr-FR" sz="1400" dirty="0"/>
              <a:t> L'enfant ne veut plus aller à l'école.</a:t>
            </a:r>
          </a:p>
          <a:p>
            <a:pPr marL="285750" indent="-285750">
              <a:buFont typeface="Wingdings" panose="05000000000000000000" pitchFamily="2" charset="2"/>
              <a:buChar char="§"/>
            </a:pPr>
            <a:r>
              <a:rPr lang="fr-FR" sz="1400" dirty="0"/>
              <a:t>L'enfant est marqué de bleus, son matériel détérioré</a:t>
            </a:r>
          </a:p>
          <a:p>
            <a:pPr marL="285750" indent="-285750">
              <a:buFont typeface="Wingdings" panose="05000000000000000000" pitchFamily="2" charset="2"/>
              <a:buChar char="§"/>
            </a:pPr>
            <a:r>
              <a:rPr lang="fr-FR" sz="1400" dirty="0"/>
              <a:t>L'enfant est épuisé et présente des troubles.</a:t>
            </a:r>
          </a:p>
          <a:p>
            <a:pPr marL="285750" indent="-285750">
              <a:buFont typeface="Wingdings" panose="05000000000000000000" pitchFamily="2" charset="2"/>
              <a:buChar char="§"/>
            </a:pPr>
            <a:r>
              <a:rPr lang="fr-FR" sz="1400" dirty="0"/>
              <a:t> L'enfant est en échec scolaire.</a:t>
            </a:r>
          </a:p>
          <a:p>
            <a:endParaRPr lang="fr-FR" dirty="0"/>
          </a:p>
        </p:txBody>
      </p:sp>
      <p:sp>
        <p:nvSpPr>
          <p:cNvPr id="8" name="ZoneTexte 7">
            <a:extLst>
              <a:ext uri="{FF2B5EF4-FFF2-40B4-BE49-F238E27FC236}">
                <a16:creationId xmlns:a16="http://schemas.microsoft.com/office/drawing/2014/main" id="{E8F1AA22-D5F9-41D9-B6D9-F2C0430EE87C}"/>
              </a:ext>
            </a:extLst>
          </p:cNvPr>
          <p:cNvSpPr txBox="1"/>
          <p:nvPr/>
        </p:nvSpPr>
        <p:spPr>
          <a:xfrm>
            <a:off x="596982" y="2730534"/>
            <a:ext cx="7849906" cy="1877437"/>
          </a:xfrm>
          <a:prstGeom prst="rect">
            <a:avLst/>
          </a:prstGeom>
          <a:noFill/>
        </p:spPr>
        <p:txBody>
          <a:bodyPr wrap="none" rtlCol="0">
            <a:spAutoFit/>
          </a:bodyPr>
          <a:lstStyle/>
          <a:p>
            <a:pPr marL="285750" indent="-285750">
              <a:buFont typeface="Wingdings" panose="05000000000000000000" pitchFamily="2" charset="2"/>
              <a:buChar char="§"/>
            </a:pPr>
            <a:r>
              <a:rPr lang="fr-FR" sz="1400" dirty="0"/>
              <a:t>Parler et se confier à une personne de confiance (famille, amis, professeurs ou collègues) ;</a:t>
            </a:r>
          </a:p>
          <a:p>
            <a:pPr marL="285750" indent="-285750">
              <a:buFont typeface="Wingdings" panose="05000000000000000000" pitchFamily="2" charset="2"/>
              <a:buChar char="§"/>
            </a:pPr>
            <a:r>
              <a:rPr lang="fr-FR" sz="1400" dirty="0"/>
              <a:t>Se confier à un professionnel (psychologue, psychiatre ou assistante sociale) ;</a:t>
            </a:r>
          </a:p>
          <a:p>
            <a:pPr marL="285750" indent="-285750">
              <a:buFont typeface="Wingdings" panose="05000000000000000000" pitchFamily="2" charset="2"/>
              <a:buChar char="§"/>
            </a:pPr>
            <a:r>
              <a:rPr lang="fr-FR" sz="1400" dirty="0"/>
              <a:t>Développer des relations et sortir de la solitude pour ne pas se retrouver en position de vulnérabilité </a:t>
            </a:r>
          </a:p>
          <a:p>
            <a:pPr marL="285750" indent="-285750">
              <a:buFont typeface="Wingdings" panose="05000000000000000000" pitchFamily="2" charset="2"/>
              <a:buChar char="§"/>
            </a:pPr>
            <a:r>
              <a:rPr lang="fr-FR" sz="1400" dirty="0"/>
              <a:t>Appeler le 3020 (numéro : « Non au Harcèlement » ou sinon appeler le 0800 200 000, en cas de </a:t>
            </a:r>
          </a:p>
          <a:p>
            <a:r>
              <a:rPr lang="fr-FR" sz="1400" dirty="0" err="1"/>
              <a:t>cyber-harcèlement</a:t>
            </a:r>
            <a:r>
              <a:rPr lang="fr-FR" sz="1400" dirty="0"/>
              <a:t>.</a:t>
            </a:r>
          </a:p>
          <a:p>
            <a:pPr marL="285750" indent="-285750">
              <a:buFont typeface="Wingdings" panose="05000000000000000000" pitchFamily="2" charset="2"/>
              <a:buChar char="§"/>
            </a:pPr>
            <a:r>
              <a:rPr lang="fr-FR" sz="1400" dirty="0"/>
              <a:t>A la fin, porter plainte pour que l’harceleurs apprennent de ses erreurs et ne recommencent </a:t>
            </a:r>
          </a:p>
          <a:p>
            <a:r>
              <a:rPr lang="fr-FR" sz="1400" dirty="0"/>
              <a:t>plus.</a:t>
            </a:r>
          </a:p>
          <a:p>
            <a:endParaRPr lang="fr-FR" dirty="0"/>
          </a:p>
        </p:txBody>
      </p:sp>
      <p:pic>
        <p:nvPicPr>
          <p:cNvPr id="9" name="Image 8">
            <a:extLst>
              <a:ext uri="{FF2B5EF4-FFF2-40B4-BE49-F238E27FC236}">
                <a16:creationId xmlns:a16="http://schemas.microsoft.com/office/drawing/2014/main" id="{52FEC4EA-BE50-4F7F-BF7B-AF801E4FF2F9}"/>
              </a:ext>
            </a:extLst>
          </p:cNvPr>
          <p:cNvPicPr>
            <a:picLocks noChangeAspect="1"/>
          </p:cNvPicPr>
          <p:nvPr/>
        </p:nvPicPr>
        <p:blipFill>
          <a:blip r:embed="rId2"/>
          <a:stretch>
            <a:fillRect/>
          </a:stretch>
        </p:blipFill>
        <p:spPr>
          <a:xfrm>
            <a:off x="8654722" y="3192058"/>
            <a:ext cx="3325585" cy="20465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7825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EAAED70F-D2F5-4275-82E7-1B9D9BE4A98C}"/>
              </a:ext>
            </a:extLst>
          </p:cNvPr>
          <p:cNvPicPr>
            <a:picLocks noGrp="1" noChangeAspect="1"/>
          </p:cNvPicPr>
          <p:nvPr>
            <p:ph idx="1"/>
          </p:nvPr>
        </p:nvPicPr>
        <p:blipFill>
          <a:blip r:embed="rId2"/>
          <a:stretch>
            <a:fillRect/>
          </a:stretch>
        </p:blipFill>
        <p:spPr>
          <a:xfrm>
            <a:off x="2164204" y="617150"/>
            <a:ext cx="7800391" cy="5850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ZoneTexte 4">
            <a:extLst>
              <a:ext uri="{FF2B5EF4-FFF2-40B4-BE49-F238E27FC236}">
                <a16:creationId xmlns:a16="http://schemas.microsoft.com/office/drawing/2014/main" id="{E07CB26B-AE9A-4748-B50B-6901EB1E3737}"/>
              </a:ext>
            </a:extLst>
          </p:cNvPr>
          <p:cNvSpPr txBox="1"/>
          <p:nvPr/>
        </p:nvSpPr>
        <p:spPr>
          <a:xfrm>
            <a:off x="4489735" y="154512"/>
            <a:ext cx="2303579" cy="369332"/>
          </a:xfrm>
          <a:prstGeom prst="rect">
            <a:avLst/>
          </a:prstGeom>
          <a:noFill/>
        </p:spPr>
        <p:txBody>
          <a:bodyPr wrap="none" rtlCol="0">
            <a:spAutoFit/>
          </a:bodyPr>
          <a:lstStyle/>
          <a:p>
            <a:r>
              <a:rPr lang="fr-FR" u="sng" dirty="0"/>
              <a:t>Schéma représentatif: </a:t>
            </a:r>
          </a:p>
        </p:txBody>
      </p:sp>
      <p:sp>
        <p:nvSpPr>
          <p:cNvPr id="6" name="Rectangle : avec coin arrondi 5">
            <a:extLst>
              <a:ext uri="{FF2B5EF4-FFF2-40B4-BE49-F238E27FC236}">
                <a16:creationId xmlns:a16="http://schemas.microsoft.com/office/drawing/2014/main" id="{DEF4E576-D835-473A-A46F-22F81B3DB9F6}"/>
              </a:ext>
            </a:extLst>
          </p:cNvPr>
          <p:cNvSpPr/>
          <p:nvPr/>
        </p:nvSpPr>
        <p:spPr>
          <a:xfrm>
            <a:off x="503339" y="0"/>
            <a:ext cx="897622" cy="6858000"/>
          </a:xfrm>
          <a:prstGeom prst="round1Rect">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7290477E-F41B-4287-92E3-84F839DBB04D}"/>
              </a:ext>
            </a:extLst>
          </p:cNvPr>
          <p:cNvPicPr>
            <a:picLocks noChangeAspect="1"/>
          </p:cNvPicPr>
          <p:nvPr/>
        </p:nvPicPr>
        <p:blipFill>
          <a:blip r:embed="rId3"/>
          <a:stretch>
            <a:fillRect/>
          </a:stretch>
        </p:blipFill>
        <p:spPr>
          <a:xfrm>
            <a:off x="10727838" y="0"/>
            <a:ext cx="906692" cy="6858000"/>
          </a:xfrm>
          <a:prstGeom prst="rect">
            <a:avLst/>
          </a:prstGeom>
        </p:spPr>
      </p:pic>
    </p:spTree>
    <p:extLst>
      <p:ext uri="{BB962C8B-B14F-4D97-AF65-F5344CB8AC3E}">
        <p14:creationId xmlns:p14="http://schemas.microsoft.com/office/powerpoint/2010/main" val="2940414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C7C69-DA3E-46EE-B160-304A561539B4}"/>
              </a:ext>
            </a:extLst>
          </p:cNvPr>
          <p:cNvSpPr>
            <a:spLocks noGrp="1"/>
          </p:cNvSpPr>
          <p:nvPr>
            <p:ph type="title"/>
          </p:nvPr>
        </p:nvSpPr>
        <p:spPr>
          <a:xfrm>
            <a:off x="838200" y="365125"/>
            <a:ext cx="4639811" cy="1262339"/>
          </a:xfrm>
        </p:spPr>
        <p:txBody>
          <a:bodyPr>
            <a:normAutofit fontScale="90000"/>
          </a:bodyPr>
          <a:lstStyle/>
          <a:p>
            <a:r>
              <a:rPr lang="fr-FR" b="1" u="sng" dirty="0"/>
              <a:t>Comment s’engager :</a:t>
            </a:r>
            <a:br>
              <a:rPr lang="fr-FR" dirty="0"/>
            </a:br>
            <a:endParaRPr lang="fr-FR" dirty="0"/>
          </a:p>
        </p:txBody>
      </p:sp>
      <p:sp>
        <p:nvSpPr>
          <p:cNvPr id="3" name="Espace réservé du contenu 2">
            <a:extLst>
              <a:ext uri="{FF2B5EF4-FFF2-40B4-BE49-F238E27FC236}">
                <a16:creationId xmlns:a16="http://schemas.microsoft.com/office/drawing/2014/main" id="{BABD57F6-B722-4F9E-99A8-DBAD6C5DA8A0}"/>
              </a:ext>
            </a:extLst>
          </p:cNvPr>
          <p:cNvSpPr>
            <a:spLocks noGrp="1"/>
          </p:cNvSpPr>
          <p:nvPr>
            <p:ph idx="1"/>
          </p:nvPr>
        </p:nvSpPr>
        <p:spPr>
          <a:xfrm>
            <a:off x="628476" y="1188062"/>
            <a:ext cx="10515600" cy="4351338"/>
          </a:xfrm>
        </p:spPr>
        <p:txBody>
          <a:bodyPr>
            <a:normAutofit fontScale="85000" lnSpcReduction="20000"/>
          </a:bodyPr>
          <a:lstStyle/>
          <a:p>
            <a:endParaRPr lang="fr-FR" dirty="0"/>
          </a:p>
          <a:p>
            <a:pPr marL="0" indent="0">
              <a:buNone/>
            </a:pPr>
            <a:r>
              <a:rPr lang="fr-FR" dirty="0"/>
              <a:t>On peut s’engager dans cette cause de différentes manières :</a:t>
            </a:r>
          </a:p>
          <a:p>
            <a:pPr marL="0" indent="0">
              <a:buNone/>
            </a:pPr>
            <a:endParaRPr lang="fr-FR" dirty="0"/>
          </a:p>
          <a:p>
            <a:r>
              <a:rPr lang="fr-FR" dirty="0"/>
              <a:t>En informant/sensibilisant les personnes par l’intermédiaire des réseaux sociaux car elles possèdent un grand flux de visibilité. Par exemple en partageantes des témoignages poignants.</a:t>
            </a:r>
          </a:p>
          <a:p>
            <a:r>
              <a:rPr lang="fr-FR" dirty="0"/>
              <a:t>Par la création d’affiche instructive</a:t>
            </a:r>
          </a:p>
          <a:p>
            <a:r>
              <a:rPr lang="fr-FR" dirty="0"/>
              <a:t>en en parlant</a:t>
            </a:r>
          </a:p>
          <a:p>
            <a:r>
              <a:rPr lang="fr-FR" dirty="0"/>
              <a:t>En distribuant des papiers (affiches) à des passants dans la rue.</a:t>
            </a:r>
          </a:p>
          <a:p>
            <a:r>
              <a:rPr lang="fr-FR" dirty="0"/>
              <a:t>En créant des formations (meeting), car souvent, les harceleurs ne pensent pas qu’ils harcèlent et disent que cela était « pour rire/s'amuser ».</a:t>
            </a:r>
          </a:p>
          <a:p>
            <a:r>
              <a:rPr lang="fr-FR" dirty="0"/>
              <a:t>En mettant en place des séances de médiation</a:t>
            </a:r>
          </a:p>
        </p:txBody>
      </p:sp>
      <p:pic>
        <p:nvPicPr>
          <p:cNvPr id="4" name="Image 3">
            <a:extLst>
              <a:ext uri="{FF2B5EF4-FFF2-40B4-BE49-F238E27FC236}">
                <a16:creationId xmlns:a16="http://schemas.microsoft.com/office/drawing/2014/main" id="{8D89062A-7AB9-457F-974A-D7D65619475C}"/>
              </a:ext>
            </a:extLst>
          </p:cNvPr>
          <p:cNvPicPr>
            <a:picLocks noChangeAspect="1"/>
          </p:cNvPicPr>
          <p:nvPr/>
        </p:nvPicPr>
        <p:blipFill>
          <a:blip r:embed="rId2"/>
          <a:stretch>
            <a:fillRect/>
          </a:stretch>
        </p:blipFill>
        <p:spPr>
          <a:xfrm>
            <a:off x="8800711" y="196194"/>
            <a:ext cx="2857500" cy="1600200"/>
          </a:xfrm>
          <a:prstGeom prst="rect">
            <a:avLst/>
          </a:prstGeom>
          <a:ln>
            <a:noFill/>
          </a:ln>
          <a:effectLst>
            <a:softEdge rad="112500"/>
          </a:effectLst>
        </p:spPr>
      </p:pic>
      <p:pic>
        <p:nvPicPr>
          <p:cNvPr id="5" name="Image 4">
            <a:extLst>
              <a:ext uri="{FF2B5EF4-FFF2-40B4-BE49-F238E27FC236}">
                <a16:creationId xmlns:a16="http://schemas.microsoft.com/office/drawing/2014/main" id="{731BE88D-6C99-4432-ABE2-A51D48E6B59C}"/>
              </a:ext>
            </a:extLst>
          </p:cNvPr>
          <p:cNvPicPr>
            <a:picLocks noChangeAspect="1"/>
          </p:cNvPicPr>
          <p:nvPr/>
        </p:nvPicPr>
        <p:blipFill>
          <a:blip r:embed="rId3"/>
          <a:stretch>
            <a:fillRect/>
          </a:stretch>
        </p:blipFill>
        <p:spPr>
          <a:xfrm>
            <a:off x="8227114" y="4988218"/>
            <a:ext cx="2962275" cy="1543050"/>
          </a:xfrm>
          <a:prstGeom prst="rect">
            <a:avLst/>
          </a:prstGeom>
        </p:spPr>
      </p:pic>
    </p:spTree>
    <p:extLst>
      <p:ext uri="{BB962C8B-B14F-4D97-AF65-F5344CB8AC3E}">
        <p14:creationId xmlns:p14="http://schemas.microsoft.com/office/powerpoint/2010/main" val="3714227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B1675EA-68E8-4DA5-BF4C-490C321B3BB6}"/>
              </a:ext>
            </a:extLst>
          </p:cNvPr>
          <p:cNvSpPr>
            <a:spLocks noGrp="1"/>
          </p:cNvSpPr>
          <p:nvPr>
            <p:ph idx="1"/>
          </p:nvPr>
        </p:nvSpPr>
        <p:spPr>
          <a:xfrm>
            <a:off x="636865" y="676332"/>
            <a:ext cx="10515600" cy="5556687"/>
          </a:xfrm>
        </p:spPr>
        <p:txBody>
          <a:bodyPr>
            <a:normAutofit fontScale="77500" lnSpcReduction="20000"/>
          </a:bodyPr>
          <a:lstStyle/>
          <a:p>
            <a:pPr marL="0" indent="0">
              <a:buNone/>
            </a:pPr>
            <a:r>
              <a:rPr lang="fr-FR" sz="4600" u="sng" dirty="0"/>
              <a:t>Pourquoi s’engager ?</a:t>
            </a:r>
            <a:br>
              <a:rPr lang="fr-FR" sz="4600" dirty="0"/>
            </a:br>
            <a:r>
              <a:rPr lang="fr-FR" dirty="0"/>
              <a:t>En premier lieu, il aurait forcément un moment où il faudrait le faire donc autant commencer le plus tôt possible. Par ailleurs, chaque individu a sa propre cause à défendre et pour moi, c’est bien évidemment le harcèlement scolaire, car il me tient beaucoup à cœur. Le fait de s’engager est pour rendre service aux générations futures dans laquelle le harcèlement aura grandement diminué si aujourd’hui nous sensibilisons les jeunes sur les conséquences des actes des harceleurs. Donc, après tout cela est plus un choix personnel qui diffère des points de vue chaque personne.</a:t>
            </a:r>
            <a:br>
              <a:rPr lang="fr-FR" dirty="0"/>
            </a:br>
            <a:br>
              <a:rPr lang="fr-FR" sz="4600" dirty="0"/>
            </a:br>
            <a:r>
              <a:rPr lang="fr-FR" sz="4600" u="sng" dirty="0"/>
              <a:t>Pour quelle raison :</a:t>
            </a:r>
            <a:br>
              <a:rPr lang="fr-FR" u="sng" dirty="0"/>
            </a:br>
            <a:r>
              <a:rPr lang="fr-FR" dirty="0"/>
              <a:t>J’ai choisi de présenter ce sujet, car il m’intéresse fortement malgré le fait que ce soit un sujet assez « banal ». Suite à de nombreux témoignages poignants, j’ai pu ainsi découvrir un tout nouveau regard sur ce que devient notre monde actuel avec l’apparition du cyberharcèlement venant des réseaux sociaux. De ce fait, je décide alors de m'engager.</a:t>
            </a:r>
          </a:p>
          <a:p>
            <a:pPr marL="0" indent="0">
              <a:buNone/>
            </a:pPr>
            <a:endParaRPr lang="fr-FR" dirty="0"/>
          </a:p>
          <a:p>
            <a:pPr marL="0" indent="0">
              <a:buNone/>
            </a:pPr>
            <a:r>
              <a:rPr lang="fr-FR" dirty="0"/>
              <a:t>Pour contrer le harcèlement de nombreux films et séries le dénoncent (Ex: 13 </a:t>
            </a:r>
            <a:r>
              <a:rPr lang="fr-FR" dirty="0" err="1"/>
              <a:t>reasons</a:t>
            </a:r>
            <a:r>
              <a:rPr lang="fr-FR" dirty="0"/>
              <a:t> </a:t>
            </a:r>
            <a:r>
              <a:rPr lang="fr-FR" dirty="0" err="1"/>
              <a:t>why</a:t>
            </a:r>
            <a:r>
              <a:rPr lang="fr-FR" dirty="0"/>
              <a:t>)</a:t>
            </a:r>
            <a:br>
              <a:rPr lang="fr-FR" dirty="0"/>
            </a:br>
            <a:r>
              <a:rPr lang="fr-FR" dirty="0"/>
              <a:t>Mais malheureusement, les dispositifs actuels ne sont pas assez efficaces, car selon moi, il n’y a pas assez de changement.</a:t>
            </a:r>
          </a:p>
        </p:txBody>
      </p:sp>
      <p:pic>
        <p:nvPicPr>
          <p:cNvPr id="4" name="Image 3">
            <a:extLst>
              <a:ext uri="{FF2B5EF4-FFF2-40B4-BE49-F238E27FC236}">
                <a16:creationId xmlns:a16="http://schemas.microsoft.com/office/drawing/2014/main" id="{1A4D41CF-2013-41FA-9A19-3A2392A2BED4}"/>
              </a:ext>
            </a:extLst>
          </p:cNvPr>
          <p:cNvPicPr>
            <a:picLocks noChangeAspect="1"/>
          </p:cNvPicPr>
          <p:nvPr/>
        </p:nvPicPr>
        <p:blipFill>
          <a:blip r:embed="rId2"/>
          <a:stretch>
            <a:fillRect/>
          </a:stretch>
        </p:blipFill>
        <p:spPr>
          <a:xfrm>
            <a:off x="5103942" y="5435761"/>
            <a:ext cx="3495675" cy="1304925"/>
          </a:xfrm>
          <a:prstGeom prst="rect">
            <a:avLst/>
          </a:prstGeom>
        </p:spPr>
      </p:pic>
      <p:sp>
        <p:nvSpPr>
          <p:cNvPr id="5" name="Rectangle : avec coin arrondi 4">
            <a:extLst>
              <a:ext uri="{FF2B5EF4-FFF2-40B4-BE49-F238E27FC236}">
                <a16:creationId xmlns:a16="http://schemas.microsoft.com/office/drawing/2014/main" id="{E798ECDF-C519-4248-B650-6942A228DC0C}"/>
              </a:ext>
            </a:extLst>
          </p:cNvPr>
          <p:cNvSpPr/>
          <p:nvPr/>
        </p:nvSpPr>
        <p:spPr>
          <a:xfrm>
            <a:off x="7440351" y="67997"/>
            <a:ext cx="3984171" cy="838013"/>
          </a:xfrm>
          <a:prstGeom prst="round1Rect">
            <a:avLst>
              <a:gd name="adj"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Idéal de l’école : une école de la confiance où l’on vient avec bonheur, où chacun respecte autrui.</a:t>
            </a:r>
          </a:p>
        </p:txBody>
      </p:sp>
    </p:spTree>
    <p:extLst>
      <p:ext uri="{BB962C8B-B14F-4D97-AF65-F5344CB8AC3E}">
        <p14:creationId xmlns:p14="http://schemas.microsoft.com/office/powerpoint/2010/main" val="429576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1051</Words>
  <Application>Microsoft Macintosh PowerPoint</Application>
  <PresentationFormat>Grand écran</PresentationFormat>
  <Paragraphs>70</Paragraphs>
  <Slides>10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Calibri</vt:lpstr>
      <vt:lpstr>Calibri Light</vt:lpstr>
      <vt:lpstr>Wingdings</vt:lpstr>
      <vt:lpstr>Thème Office</vt:lpstr>
      <vt:lpstr>Le harcèlement</vt:lpstr>
      <vt:lpstr>Pour commencer qu’es ce que c’est que le harcèlement : </vt:lpstr>
      <vt:lpstr>Aujourd’hui, le harcèlement est devenu très problématique, car il a causé de  nombreuse mortalités (suicides) chez les jeunes adolescents dans le monde. Il existe une multitude de types de harcèlement telle que le cyber harcèlement (qui est tout nouveau grâce à l’apparition des réseaux sociaux), le stalking, le harcèlement moral, physique, sexuel, de rue, le harcèlement scolaire et au travail. </vt:lpstr>
      <vt:lpstr>La plupart du temps, les parents des victimes apprenaient malheureusement trop tard que leur enfant s’était fait harceler, car il a tendance a caché ce qu’il endure et dans certains pays cela est mal vue (tabou) de se faire harceler ou sinon par peur de paraître faible en demandant de l’aide. </vt:lpstr>
      <vt:lpstr>Le harcèlement se fonde sur le rejet de la différence et sur la stigmatisation de certaines caractéristiques, telles que : </vt:lpstr>
      <vt:lpstr>Comment l’arrêté: </vt:lpstr>
      <vt:lpstr>Présentation PowerPoint</vt:lpstr>
      <vt:lpstr>Comment s’engager : </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harcèlement</dc:title>
  <dc:creator>Denia Toumi</dc:creator>
  <cp:lastModifiedBy>Utilisateur Microsoft Office</cp:lastModifiedBy>
  <cp:revision>28</cp:revision>
  <dcterms:created xsi:type="dcterms:W3CDTF">2021-03-17T11:03:32Z</dcterms:created>
  <dcterms:modified xsi:type="dcterms:W3CDTF">2021-03-20T20:06:39Z</dcterms:modified>
</cp:coreProperties>
</file>