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3E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31" d="100"/>
          <a:sy n="131"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F407234-F81A-4FBD-B76F-A1318701D4E7}" type="datetimeFigureOut">
              <a:rPr lang="fr-FR" smtClean="0"/>
              <a:t>20/03/2021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9C5271-0768-44CD-B937-82A72D037CA1}" type="slidenum">
              <a:rPr lang="fr-FR" smtClean="0"/>
              <a:t>‹N°›</a:t>
            </a:fld>
            <a:endParaRPr lang="fr-FR"/>
          </a:p>
        </p:txBody>
      </p:sp>
    </p:spTree>
    <p:extLst>
      <p:ext uri="{BB962C8B-B14F-4D97-AF65-F5344CB8AC3E}">
        <p14:creationId xmlns:p14="http://schemas.microsoft.com/office/powerpoint/2010/main" val="76358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407234-F81A-4FBD-B76F-A1318701D4E7}" type="datetimeFigureOut">
              <a:rPr lang="fr-FR" smtClean="0"/>
              <a:t>20/03/2021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9C5271-0768-44CD-B937-82A72D037CA1}" type="slidenum">
              <a:rPr lang="fr-FR" smtClean="0"/>
              <a:t>‹N°›</a:t>
            </a:fld>
            <a:endParaRPr lang="fr-FR"/>
          </a:p>
        </p:txBody>
      </p:sp>
    </p:spTree>
    <p:extLst>
      <p:ext uri="{BB962C8B-B14F-4D97-AF65-F5344CB8AC3E}">
        <p14:creationId xmlns:p14="http://schemas.microsoft.com/office/powerpoint/2010/main" val="3089382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407234-F81A-4FBD-B76F-A1318701D4E7}" type="datetimeFigureOut">
              <a:rPr lang="fr-FR" smtClean="0"/>
              <a:t>20/03/2021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9C5271-0768-44CD-B937-82A72D037CA1}" type="slidenum">
              <a:rPr lang="fr-FR" smtClean="0"/>
              <a:t>‹N°›</a:t>
            </a:fld>
            <a:endParaRPr lang="fr-FR"/>
          </a:p>
        </p:txBody>
      </p:sp>
    </p:spTree>
    <p:extLst>
      <p:ext uri="{BB962C8B-B14F-4D97-AF65-F5344CB8AC3E}">
        <p14:creationId xmlns:p14="http://schemas.microsoft.com/office/powerpoint/2010/main" val="155067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407234-F81A-4FBD-B76F-A1318701D4E7}" type="datetimeFigureOut">
              <a:rPr lang="fr-FR" smtClean="0"/>
              <a:t>20/03/2021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9C5271-0768-44CD-B937-82A72D037CA1}" type="slidenum">
              <a:rPr lang="fr-FR" smtClean="0"/>
              <a:t>‹N°›</a:t>
            </a:fld>
            <a:endParaRPr lang="fr-FR"/>
          </a:p>
        </p:txBody>
      </p:sp>
    </p:spTree>
    <p:extLst>
      <p:ext uri="{BB962C8B-B14F-4D97-AF65-F5344CB8AC3E}">
        <p14:creationId xmlns:p14="http://schemas.microsoft.com/office/powerpoint/2010/main" val="152934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F407234-F81A-4FBD-B76F-A1318701D4E7}" type="datetimeFigureOut">
              <a:rPr lang="fr-FR" smtClean="0"/>
              <a:t>20/03/2021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9C5271-0768-44CD-B937-82A72D037CA1}" type="slidenum">
              <a:rPr lang="fr-FR" smtClean="0"/>
              <a:t>‹N°›</a:t>
            </a:fld>
            <a:endParaRPr lang="fr-FR"/>
          </a:p>
        </p:txBody>
      </p:sp>
    </p:spTree>
    <p:extLst>
      <p:ext uri="{BB962C8B-B14F-4D97-AF65-F5344CB8AC3E}">
        <p14:creationId xmlns:p14="http://schemas.microsoft.com/office/powerpoint/2010/main" val="212130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F407234-F81A-4FBD-B76F-A1318701D4E7}" type="datetimeFigureOut">
              <a:rPr lang="fr-FR" smtClean="0"/>
              <a:t>20/03/2021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9C5271-0768-44CD-B937-82A72D037CA1}" type="slidenum">
              <a:rPr lang="fr-FR" smtClean="0"/>
              <a:t>‹N°›</a:t>
            </a:fld>
            <a:endParaRPr lang="fr-FR"/>
          </a:p>
        </p:txBody>
      </p:sp>
    </p:spTree>
    <p:extLst>
      <p:ext uri="{BB962C8B-B14F-4D97-AF65-F5344CB8AC3E}">
        <p14:creationId xmlns:p14="http://schemas.microsoft.com/office/powerpoint/2010/main" val="27469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F407234-F81A-4FBD-B76F-A1318701D4E7}" type="datetimeFigureOut">
              <a:rPr lang="fr-FR" smtClean="0"/>
              <a:t>20/03/2021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B9C5271-0768-44CD-B937-82A72D037CA1}" type="slidenum">
              <a:rPr lang="fr-FR" smtClean="0"/>
              <a:t>‹N°›</a:t>
            </a:fld>
            <a:endParaRPr lang="fr-FR"/>
          </a:p>
        </p:txBody>
      </p:sp>
    </p:spTree>
    <p:extLst>
      <p:ext uri="{BB962C8B-B14F-4D97-AF65-F5344CB8AC3E}">
        <p14:creationId xmlns:p14="http://schemas.microsoft.com/office/powerpoint/2010/main" val="29496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F407234-F81A-4FBD-B76F-A1318701D4E7}" type="datetimeFigureOut">
              <a:rPr lang="fr-FR" smtClean="0"/>
              <a:t>20/03/2021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B9C5271-0768-44CD-B937-82A72D037CA1}" type="slidenum">
              <a:rPr lang="fr-FR" smtClean="0"/>
              <a:t>‹N°›</a:t>
            </a:fld>
            <a:endParaRPr lang="fr-FR"/>
          </a:p>
        </p:txBody>
      </p:sp>
    </p:spTree>
    <p:extLst>
      <p:ext uri="{BB962C8B-B14F-4D97-AF65-F5344CB8AC3E}">
        <p14:creationId xmlns:p14="http://schemas.microsoft.com/office/powerpoint/2010/main" val="239384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407234-F81A-4FBD-B76F-A1318701D4E7}" type="datetimeFigureOut">
              <a:rPr lang="fr-FR" smtClean="0"/>
              <a:t>20/03/2021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B9C5271-0768-44CD-B937-82A72D037CA1}" type="slidenum">
              <a:rPr lang="fr-FR" smtClean="0"/>
              <a:t>‹N°›</a:t>
            </a:fld>
            <a:endParaRPr lang="fr-FR"/>
          </a:p>
        </p:txBody>
      </p:sp>
    </p:spTree>
    <p:extLst>
      <p:ext uri="{BB962C8B-B14F-4D97-AF65-F5344CB8AC3E}">
        <p14:creationId xmlns:p14="http://schemas.microsoft.com/office/powerpoint/2010/main" val="222326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F407234-F81A-4FBD-B76F-A1318701D4E7}" type="datetimeFigureOut">
              <a:rPr lang="fr-FR" smtClean="0"/>
              <a:t>20/03/2021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9C5271-0768-44CD-B937-82A72D037CA1}" type="slidenum">
              <a:rPr lang="fr-FR" smtClean="0"/>
              <a:t>‹N°›</a:t>
            </a:fld>
            <a:endParaRPr lang="fr-FR"/>
          </a:p>
        </p:txBody>
      </p:sp>
    </p:spTree>
    <p:extLst>
      <p:ext uri="{BB962C8B-B14F-4D97-AF65-F5344CB8AC3E}">
        <p14:creationId xmlns:p14="http://schemas.microsoft.com/office/powerpoint/2010/main" val="116492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F407234-F81A-4FBD-B76F-A1318701D4E7}" type="datetimeFigureOut">
              <a:rPr lang="fr-FR" smtClean="0"/>
              <a:t>20/03/2021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9C5271-0768-44CD-B937-82A72D037CA1}" type="slidenum">
              <a:rPr lang="fr-FR" smtClean="0"/>
              <a:t>‹N°›</a:t>
            </a:fld>
            <a:endParaRPr lang="fr-FR"/>
          </a:p>
        </p:txBody>
      </p:sp>
    </p:spTree>
    <p:extLst>
      <p:ext uri="{BB962C8B-B14F-4D97-AF65-F5344CB8AC3E}">
        <p14:creationId xmlns:p14="http://schemas.microsoft.com/office/powerpoint/2010/main" val="386849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07234-F81A-4FBD-B76F-A1318701D4E7}" type="datetimeFigureOut">
              <a:rPr lang="fr-FR" smtClean="0"/>
              <a:t>20/03/2021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C5271-0768-44CD-B937-82A72D037CA1}" type="slidenum">
              <a:rPr lang="fr-FR" smtClean="0"/>
              <a:t>‹N°›</a:t>
            </a:fld>
            <a:endParaRPr lang="fr-FR"/>
          </a:p>
        </p:txBody>
      </p:sp>
    </p:spTree>
    <p:extLst>
      <p:ext uri="{BB962C8B-B14F-4D97-AF65-F5344CB8AC3E}">
        <p14:creationId xmlns:p14="http://schemas.microsoft.com/office/powerpoint/2010/main" val="296562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fi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t="68527" b="21551"/>
          <a:stretch/>
        </p:blipFill>
        <p:spPr>
          <a:xfrm>
            <a:off x="0" y="0"/>
            <a:ext cx="12192000" cy="680484"/>
          </a:xfrm>
          <a:prstGeom prst="rect">
            <a:avLst/>
          </a:prstGeom>
        </p:spPr>
      </p:pic>
      <p:sp>
        <p:nvSpPr>
          <p:cNvPr id="6" name="ZoneTexte 5"/>
          <p:cNvSpPr txBox="1"/>
          <p:nvPr/>
        </p:nvSpPr>
        <p:spPr>
          <a:xfrm>
            <a:off x="9144" y="-255"/>
            <a:ext cx="12182855" cy="677108"/>
          </a:xfrm>
          <a:prstGeom prst="rect">
            <a:avLst/>
          </a:prstGeom>
          <a:noFill/>
        </p:spPr>
        <p:txBody>
          <a:bodyPr wrap="square" rtlCol="0">
            <a:spAutoFit/>
          </a:bodyPr>
          <a:lstStyle/>
          <a:p>
            <a:pPr algn="ctr"/>
            <a:r>
              <a:rPr lang="fr-FR" sz="3800" dirty="0">
                <a:solidFill>
                  <a:schemeClr val="bg1"/>
                </a:solidFill>
                <a:effectLst>
                  <a:outerShdw blurRad="50800" dist="38100" dir="8100000" algn="tr" rotWithShape="0">
                    <a:prstClr val="black">
                      <a:alpha val="40000"/>
                    </a:prstClr>
                  </a:outerShdw>
                </a:effectLst>
              </a:rPr>
              <a:t>La pollution maritime</a:t>
            </a:r>
          </a:p>
        </p:txBody>
      </p:sp>
      <p:sp>
        <p:nvSpPr>
          <p:cNvPr id="15" name="Rectangle à coins arrondis 14"/>
          <p:cNvSpPr/>
          <p:nvPr/>
        </p:nvSpPr>
        <p:spPr>
          <a:xfrm>
            <a:off x="679558" y="3892936"/>
            <a:ext cx="5117804" cy="265459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La première cause de pollution est le plastique. Cette matière est un véritable fléau. En effet, il représente jusqu’à 95% des déchets marins. La production industrielle toujours croissante n’améliore pas la situation. La production mondiale est passée de 1,5 millions à 322 millions de tonnes.</a:t>
            </a:r>
          </a:p>
        </p:txBody>
      </p:sp>
      <p:sp>
        <p:nvSpPr>
          <p:cNvPr id="8" name="Rectangle à coins arrondis 7"/>
          <p:cNvSpPr/>
          <p:nvPr/>
        </p:nvSpPr>
        <p:spPr>
          <a:xfrm>
            <a:off x="871869" y="1477927"/>
            <a:ext cx="3912781" cy="1956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La pollution marine provient principalement des rivières pollués qui finissent par se déverser dans les océans</a:t>
            </a:r>
          </a:p>
        </p:txBody>
      </p:sp>
      <p:sp>
        <p:nvSpPr>
          <p:cNvPr id="7" name="Ellipse 6"/>
          <p:cNvSpPr/>
          <p:nvPr/>
        </p:nvSpPr>
        <p:spPr>
          <a:xfrm>
            <a:off x="170122" y="925033"/>
            <a:ext cx="1488558" cy="1169581"/>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Quelles sont les causes ? </a:t>
            </a:r>
          </a:p>
        </p:txBody>
      </p:sp>
      <p:sp>
        <p:nvSpPr>
          <p:cNvPr id="16" name="Rectangle à coins arrondis 15"/>
          <p:cNvSpPr/>
          <p:nvPr/>
        </p:nvSpPr>
        <p:spPr>
          <a:xfrm>
            <a:off x="6014477" y="1477927"/>
            <a:ext cx="5404107" cy="259838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Tous les déchets aquatiques découlent de l’activité humaine. La plupart proviennent d’objets à usage unique. Le plastique ne se dégrade jamais complètement. Il se fragmente en millions de petits morceaux, appelés microplastique quasiment impossible à retirer du milieu naturel.</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9200" y="4636009"/>
            <a:ext cx="3646767" cy="2051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0991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flipH="1">
            <a:off x="581295" y="3419856"/>
            <a:ext cx="5571189" cy="29789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Toutes les espèces sont impactées. En effet les déchets peuvent réduire leur mobilité en s’enroulant autour des nageoires par exemple. Certains animaux comme les tortues ou les oiseaux peuvent également les confondre avec leurs proies habituelles. On considère que 99% des oiseaux ont du plastique dans l’estomac. À ce jour, on comptabilise plus de 693 espèces touchées par ce fléau. </a:t>
            </a:r>
          </a:p>
        </p:txBody>
      </p:sp>
      <p:sp>
        <p:nvSpPr>
          <p:cNvPr id="10" name="Rectangle à coins arrondis 9"/>
          <p:cNvSpPr/>
          <p:nvPr/>
        </p:nvSpPr>
        <p:spPr>
          <a:xfrm flipH="1">
            <a:off x="7108292" y="1537653"/>
            <a:ext cx="4515292" cy="2046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De nombreuses espèces </a:t>
            </a:r>
          </a:p>
          <a:p>
            <a:pPr algn="ctr"/>
            <a:r>
              <a:rPr lang="fr-FR" sz="2000" dirty="0"/>
              <a:t>aquatiques sont touchées et affectées par cette pollution massive. Les coraux comme les oiseaux , les poissons, les tortues et bien d’autres.</a:t>
            </a: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t="68527" b="21551"/>
          <a:stretch/>
        </p:blipFill>
        <p:spPr>
          <a:xfrm flipH="1">
            <a:off x="0" y="0"/>
            <a:ext cx="12192000" cy="680484"/>
          </a:xfrm>
          <a:prstGeom prst="rect">
            <a:avLst/>
          </a:prstGeom>
        </p:spPr>
      </p:pic>
      <p:sp>
        <p:nvSpPr>
          <p:cNvPr id="9" name="Ellipse 8"/>
          <p:cNvSpPr/>
          <p:nvPr/>
        </p:nvSpPr>
        <p:spPr>
          <a:xfrm>
            <a:off x="10515600" y="784528"/>
            <a:ext cx="1575229" cy="135923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à coins arrondis 10"/>
          <p:cNvSpPr/>
          <p:nvPr/>
        </p:nvSpPr>
        <p:spPr>
          <a:xfrm flipH="1">
            <a:off x="2317839" y="1250460"/>
            <a:ext cx="4186923" cy="188622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Les déchets transportent des microbes, des micros algues etc. Ils se retrouvent déportés et finissent à des milliers de kilomètres de leur point de départ. Ce phénomène perturbe et dérègle l’écosystème. </a:t>
            </a:r>
          </a:p>
        </p:txBody>
      </p:sp>
      <p:sp>
        <p:nvSpPr>
          <p:cNvPr id="2" name="ZoneTexte 1"/>
          <p:cNvSpPr txBox="1"/>
          <p:nvPr/>
        </p:nvSpPr>
        <p:spPr>
          <a:xfrm>
            <a:off x="10224153" y="928757"/>
            <a:ext cx="2194560" cy="923330"/>
          </a:xfrm>
          <a:prstGeom prst="rect">
            <a:avLst/>
          </a:prstGeom>
          <a:noFill/>
        </p:spPr>
        <p:txBody>
          <a:bodyPr wrap="square" rtlCol="0">
            <a:spAutoFit/>
          </a:bodyPr>
          <a:lstStyle/>
          <a:p>
            <a:pPr algn="ctr"/>
            <a:r>
              <a:rPr lang="fr-FR" dirty="0">
                <a:solidFill>
                  <a:schemeClr val="bg1"/>
                </a:solidFill>
              </a:rPr>
              <a:t>Quelles sont</a:t>
            </a:r>
          </a:p>
          <a:p>
            <a:pPr algn="ctr"/>
            <a:r>
              <a:rPr lang="fr-FR" dirty="0">
                <a:solidFill>
                  <a:schemeClr val="bg1"/>
                </a:solidFill>
              </a:rPr>
              <a:t> les </a:t>
            </a:r>
          </a:p>
          <a:p>
            <a:pPr algn="ctr"/>
            <a:r>
              <a:rPr lang="fr-FR" dirty="0">
                <a:solidFill>
                  <a:schemeClr val="bg1"/>
                </a:solidFill>
              </a:rPr>
              <a:t>conséquences ?</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3884" y="3738166"/>
            <a:ext cx="2837773" cy="1773608"/>
          </a:xfrm>
          <a:prstGeom prst="rect">
            <a:avLst/>
          </a:prstGeom>
          <a:ln>
            <a:noFill/>
          </a:ln>
          <a:effectLst>
            <a:softEdge rad="112500"/>
          </a:effectLst>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056" y="4498105"/>
            <a:ext cx="2837773" cy="2136547"/>
          </a:xfrm>
          <a:prstGeom prst="rect">
            <a:avLst/>
          </a:prstGeom>
          <a:ln>
            <a:noFill/>
          </a:ln>
          <a:effectLst>
            <a:softEdge rad="112500"/>
          </a:effectLst>
        </p:spPr>
      </p:pic>
    </p:spTree>
    <p:extLst>
      <p:ext uri="{BB962C8B-B14F-4D97-AF65-F5344CB8AC3E}">
        <p14:creationId xmlns:p14="http://schemas.microsoft.com/office/powerpoint/2010/main" val="18173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flipH="1">
            <a:off x="5997236" y="287835"/>
            <a:ext cx="5117804" cy="265459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Cette zone de convergence de plastique occupe environ 3,5 millions de km² dans l’océan pacifique. Cette décharge flottante a permis de révéler que les océans sont presque 16 fois plus pollués qu’on ne le pensait. Si tous les déchets devaient être ramassés, une masse de 800  tonnes ressortirait. </a:t>
            </a:r>
          </a:p>
        </p:txBody>
      </p:sp>
      <p:sp>
        <p:nvSpPr>
          <p:cNvPr id="10" name="Rectangle à coins arrondis 9"/>
          <p:cNvSpPr/>
          <p:nvPr/>
        </p:nvSpPr>
        <p:spPr>
          <a:xfrm flipH="1">
            <a:off x="1191344" y="3338119"/>
            <a:ext cx="4515292" cy="2046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Certaines personnes considère qu’il existe un « 7</a:t>
            </a:r>
            <a:r>
              <a:rPr lang="fr-FR" sz="2000" baseline="30000" dirty="0"/>
              <a:t>ème</a:t>
            </a:r>
            <a:r>
              <a:rPr lang="fr-FR" sz="2000" dirty="0"/>
              <a:t> » continent. Il s’agit en réalité d’un amas de déchets flottants situés au nord du pacifique à mi-chemin entre la Californie et Hawaï.</a:t>
            </a:r>
          </a:p>
        </p:txBody>
      </p:sp>
      <p:sp>
        <p:nvSpPr>
          <p:cNvPr id="11" name="Rectangle à coins arrondis 10"/>
          <p:cNvSpPr/>
          <p:nvPr/>
        </p:nvSpPr>
        <p:spPr>
          <a:xfrm flipH="1">
            <a:off x="6592824" y="3887300"/>
            <a:ext cx="5477256" cy="1781980"/>
          </a:xfrm>
          <a:prstGeom prst="roundRect">
            <a:avLst/>
          </a:prstGeom>
          <a:noFill/>
          <a:ln w="38100">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2000" dirty="0">
                <a:solidFill>
                  <a:schemeClr val="tx1"/>
                </a:solidFill>
              </a:rPr>
              <a:t>Le continent de plastique mesure l’équivalent de 6 fois la France</a:t>
            </a:r>
          </a:p>
          <a:p>
            <a:pPr marL="285750" indent="-285750">
              <a:buFont typeface="Arial" panose="020B0604020202020204" pitchFamily="34" charset="0"/>
              <a:buChar char="•"/>
            </a:pPr>
            <a:r>
              <a:rPr lang="fr-FR" sz="2000" dirty="0">
                <a:solidFill>
                  <a:schemeClr val="tx1"/>
                </a:solidFill>
              </a:rPr>
              <a:t>Une concentration de 750 000 débris par km²</a:t>
            </a:r>
          </a:p>
          <a:p>
            <a:pPr marL="285750" indent="-285750">
              <a:buFont typeface="Arial" panose="020B0604020202020204" pitchFamily="34" charset="0"/>
              <a:buChar char="•"/>
            </a:pPr>
            <a:r>
              <a:rPr lang="fr-FR" sz="2000" dirty="0">
                <a:solidFill>
                  <a:schemeClr val="tx1"/>
                </a:solidFill>
              </a:rPr>
              <a:t>Découvert en 1997</a:t>
            </a:r>
          </a:p>
        </p:txBody>
      </p:sp>
      <p:sp>
        <p:nvSpPr>
          <p:cNvPr id="13" name="Ellipse 12"/>
          <p:cNvSpPr/>
          <p:nvPr/>
        </p:nvSpPr>
        <p:spPr>
          <a:xfrm>
            <a:off x="152400" y="4702660"/>
            <a:ext cx="1572452" cy="135657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 continent de plastique</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480" y="310352"/>
            <a:ext cx="5026151" cy="1933135"/>
          </a:xfrm>
          <a:prstGeom prst="rect">
            <a:avLst/>
          </a:prstGeom>
        </p:spPr>
      </p:pic>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t="68527" b="21551"/>
          <a:stretch/>
        </p:blipFill>
        <p:spPr>
          <a:xfrm>
            <a:off x="0" y="6187140"/>
            <a:ext cx="12192000" cy="680484"/>
          </a:xfrm>
          <a:prstGeom prst="rect">
            <a:avLst/>
          </a:prstGeom>
        </p:spPr>
      </p:pic>
      <p:sp>
        <p:nvSpPr>
          <p:cNvPr id="15" name="Ellipse 14"/>
          <p:cNvSpPr/>
          <p:nvPr/>
        </p:nvSpPr>
        <p:spPr>
          <a:xfrm>
            <a:off x="6096000" y="3210913"/>
            <a:ext cx="1247230" cy="1067711"/>
          </a:xfrm>
          <a:prstGeom prst="ellipse">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chiffres</a:t>
            </a:r>
          </a:p>
        </p:txBody>
      </p:sp>
    </p:spTree>
    <p:extLst>
      <p:ext uri="{BB962C8B-B14F-4D97-AF65-F5344CB8AC3E}">
        <p14:creationId xmlns:p14="http://schemas.microsoft.com/office/powerpoint/2010/main" val="141044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flipH="1">
            <a:off x="314268" y="2726352"/>
            <a:ext cx="5327580" cy="295207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Beaucoup de solutions existent à ce jour. L’une des solutions les plus efficaces reste le traitement à la source en agissant par le biais de collecte et de tri. Une importante transition a été l’interdiction des pailles à usage unique. Limiter quotidiennement sa consommation est une possibilité à l’échelle individuelle. L’achat de produits bruts en vrac, des emballages recyclables… </a:t>
            </a:r>
          </a:p>
        </p:txBody>
      </p:sp>
      <p:sp>
        <p:nvSpPr>
          <p:cNvPr id="16" name="Rectangle à coins arrondis 15"/>
          <p:cNvSpPr/>
          <p:nvPr/>
        </p:nvSpPr>
        <p:spPr>
          <a:xfrm flipH="1">
            <a:off x="6409023" y="3839726"/>
            <a:ext cx="4515292" cy="1541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De nos jours la production de plastique est 200 fois plus importantes qu’il y a 70 ans.  8 millions de déchets sont déversés chaque année dans l’océan</a:t>
            </a:r>
          </a:p>
        </p:txBody>
      </p:sp>
      <p:pic>
        <p:nvPicPr>
          <p:cNvPr id="14" name="Image 13"/>
          <p:cNvPicPr>
            <a:picLocks noChangeAspect="1"/>
          </p:cNvPicPr>
          <p:nvPr/>
        </p:nvPicPr>
        <p:blipFill rotWithShape="1">
          <a:blip r:embed="rId2" cstate="print">
            <a:extLst>
              <a:ext uri="{28A0092B-C50C-407E-A947-70E740481C1C}">
                <a14:useLocalDpi xmlns:a14="http://schemas.microsoft.com/office/drawing/2010/main" val="0"/>
              </a:ext>
            </a:extLst>
          </a:blip>
          <a:srcRect t="68527" b="21551"/>
          <a:stretch/>
        </p:blipFill>
        <p:spPr>
          <a:xfrm flipH="1">
            <a:off x="0" y="6187140"/>
            <a:ext cx="12192000" cy="680484"/>
          </a:xfrm>
          <a:prstGeom prst="rect">
            <a:avLst/>
          </a:prstGeom>
        </p:spPr>
      </p:pic>
      <p:sp>
        <p:nvSpPr>
          <p:cNvPr id="9" name="Ellipse 8"/>
          <p:cNvSpPr/>
          <p:nvPr/>
        </p:nvSpPr>
        <p:spPr>
          <a:xfrm>
            <a:off x="10456830" y="4766668"/>
            <a:ext cx="1572452" cy="135657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solutions existantes</a:t>
            </a:r>
          </a:p>
        </p:txBody>
      </p:sp>
      <p:sp>
        <p:nvSpPr>
          <p:cNvPr id="17" name="Rectangle à coins arrondis 16"/>
          <p:cNvSpPr/>
          <p:nvPr/>
        </p:nvSpPr>
        <p:spPr>
          <a:xfrm flipH="1">
            <a:off x="932688" y="519693"/>
            <a:ext cx="4357782" cy="188622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La conception de nouveaux matériaux à partir de substances organiques comme les algues, la fécule de pomme de terre… représente une solution encore peu exploitée.</a:t>
            </a: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t="11520" b="11920"/>
          <a:stretch/>
        </p:blipFill>
        <p:spPr>
          <a:xfrm>
            <a:off x="6761669" y="519693"/>
            <a:ext cx="3810000" cy="2916936"/>
          </a:xfrm>
          <a:prstGeom prst="rect">
            <a:avLst/>
          </a:prstGeom>
        </p:spPr>
      </p:pic>
      <p:sp>
        <p:nvSpPr>
          <p:cNvPr id="3" name="ZoneTexte 2"/>
          <p:cNvSpPr txBox="1"/>
          <p:nvPr/>
        </p:nvSpPr>
        <p:spPr>
          <a:xfrm>
            <a:off x="146304" y="5910141"/>
            <a:ext cx="5627137" cy="276999"/>
          </a:xfrm>
          <a:prstGeom prst="rect">
            <a:avLst/>
          </a:prstGeom>
          <a:noFill/>
        </p:spPr>
        <p:txBody>
          <a:bodyPr wrap="square" rtlCol="0">
            <a:spAutoFit/>
          </a:bodyPr>
          <a:lstStyle/>
          <a:p>
            <a:r>
              <a:rPr lang="fr-FR" sz="1200" dirty="0"/>
              <a:t>Sources : </a:t>
            </a:r>
            <a:r>
              <a:rPr lang="fr-FR" sz="1200" dirty="0" err="1"/>
              <a:t>Ocean</a:t>
            </a:r>
            <a:r>
              <a:rPr lang="fr-FR" sz="1200" dirty="0"/>
              <a:t> campus et  TV5monde </a:t>
            </a:r>
            <a:endParaRPr lang="fr-FR" dirty="0"/>
          </a:p>
        </p:txBody>
      </p:sp>
    </p:spTree>
    <p:extLst>
      <p:ext uri="{BB962C8B-B14F-4D97-AF65-F5344CB8AC3E}">
        <p14:creationId xmlns:p14="http://schemas.microsoft.com/office/powerpoint/2010/main" val="21545392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501</Words>
  <Application>Microsoft Macintosh PowerPoint</Application>
  <PresentationFormat>Grand écran</PresentationFormat>
  <Paragraphs>24</Paragraphs>
  <Slides>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Arial</vt:lpstr>
      <vt:lpstr>Calibri</vt:lpstr>
      <vt:lpstr>Calibri Light</vt:lpstr>
      <vt:lpstr>Thème Office</vt:lpstr>
      <vt:lpstr>Présentation PowerPoint</vt:lpstr>
      <vt:lpstr>Présentation PowerPoint</vt:lpstr>
      <vt:lpstr>Présentation PowerPoint</vt:lpstr>
      <vt:lpstr>Présentation PowerPoint</vt:lpstr>
    </vt:vector>
  </TitlesOfParts>
  <Company>Orange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RUNGI Anne A2PIDF</dc:creator>
  <cp:lastModifiedBy>Utilisateur Microsoft Office</cp:lastModifiedBy>
  <cp:revision>23</cp:revision>
  <dcterms:created xsi:type="dcterms:W3CDTF">2021-03-07T17:28:35Z</dcterms:created>
  <dcterms:modified xsi:type="dcterms:W3CDTF">2021-03-20T19:57:44Z</dcterms:modified>
</cp:coreProperties>
</file>